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1"/>
  </p:sldMasterIdLst>
  <p:notesMasterIdLst>
    <p:notesMasterId r:id="rId29"/>
  </p:notesMasterIdLst>
  <p:sldIdLst>
    <p:sldId id="257" r:id="rId2"/>
    <p:sldId id="293" r:id="rId3"/>
    <p:sldId id="290" r:id="rId4"/>
    <p:sldId id="375" r:id="rId5"/>
    <p:sldId id="370" r:id="rId6"/>
    <p:sldId id="373" r:id="rId7"/>
    <p:sldId id="374" r:id="rId8"/>
    <p:sldId id="376" r:id="rId9"/>
    <p:sldId id="377" r:id="rId10"/>
    <p:sldId id="378" r:id="rId11"/>
    <p:sldId id="316" r:id="rId12"/>
    <p:sldId id="371" r:id="rId13"/>
    <p:sldId id="372" r:id="rId14"/>
    <p:sldId id="356" r:id="rId15"/>
    <p:sldId id="327" r:id="rId16"/>
    <p:sldId id="294" r:id="rId17"/>
    <p:sldId id="305" r:id="rId18"/>
    <p:sldId id="321" r:id="rId19"/>
    <p:sldId id="336" r:id="rId20"/>
    <p:sldId id="329" r:id="rId21"/>
    <p:sldId id="362" r:id="rId22"/>
    <p:sldId id="354" r:id="rId23"/>
    <p:sldId id="379" r:id="rId24"/>
    <p:sldId id="380" r:id="rId25"/>
    <p:sldId id="381" r:id="rId26"/>
    <p:sldId id="360" r:id="rId27"/>
    <p:sldId id="35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1D32"/>
    <a:srgbClr val="FFFF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3EED7-B5D8-4643-A25E-39A077138F5A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579B8-2CDA-4151-A299-A1D8259AD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Наш центр является  региональным представителем Ассоциации 3</a:t>
            </a:r>
            <a:r>
              <a:rPr lang="en-US" dirty="0" smtClean="0"/>
              <a:t>D</a:t>
            </a:r>
            <a:r>
              <a:rPr lang="ru-RU" dirty="0" smtClean="0"/>
              <a:t> образования.</a:t>
            </a:r>
            <a:br>
              <a:rPr lang="ru-RU" dirty="0" smtClean="0"/>
            </a:br>
            <a:r>
              <a:rPr lang="ru-RU" dirty="0" smtClean="0"/>
              <a:t>На базе нашего центра постоянно проходят обучающие семинары для руководителей объединений из районов Вологодской области, </a:t>
            </a:r>
            <a:r>
              <a:rPr lang="ru-RU" dirty="0" err="1" smtClean="0"/>
              <a:t>вебинары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мастер-классы по 3</a:t>
            </a:r>
            <a:r>
              <a:rPr lang="en-US" dirty="0" smtClean="0"/>
              <a:t>D</a:t>
            </a:r>
            <a:r>
              <a:rPr lang="ru-RU" dirty="0" smtClean="0"/>
              <a:t> моделированию и 3</a:t>
            </a:r>
            <a:r>
              <a:rPr lang="en-US" dirty="0" smtClean="0"/>
              <a:t>D</a:t>
            </a:r>
            <a:r>
              <a:rPr lang="ru-RU" dirty="0" smtClean="0"/>
              <a:t> ручкам. Педагоги Центра по данному направлению сами постоянно выступают на конференциях по обмену опытом работы.</a:t>
            </a:r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059BBA-3706-4519-BBE3-1888276F37FF}" type="slidenum">
              <a:rPr lang="ru-RU" altLang="ru-RU" smtClean="0"/>
              <a:pPr/>
              <a:t>14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Обучающиеся центра принимают активное участие в робототехнических соревнованиях разного уровня.</a:t>
            </a:r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9AAAA58-B3E3-4353-9647-86011C77A8F9}" type="slidenum">
              <a:rPr lang="ru-RU" altLang="ru-RU" smtClean="0"/>
              <a:pPr/>
              <a:t>19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579B8-2CDA-4151-A299-A1D8259AD2D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Федеральный проект Кадры для цифровой экономики</a:t>
            </a:r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5B29066-3131-4ACA-9F19-448C1A0CD780}" type="slidenum">
              <a:rPr lang="ru-RU" altLang="ru-RU" smtClean="0"/>
              <a:pPr/>
              <a:t>22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84534031-84E6-433E-B465-3EE7DC4E3193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26</a:t>
            </a:fld>
            <a:endParaRPr lang="ru-RU" altLang="ru-RU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5F6B59A-F4BF-4F9D-A769-F58AFB7522D4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E9804C-65DC-4F42-9E8B-E408987A14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B59A-F4BF-4F9D-A769-F58AFB7522D4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804C-65DC-4F42-9E8B-E408987A14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25F6B59A-F4BF-4F9D-A769-F58AFB7522D4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EEE9804C-65DC-4F42-9E8B-E408987A14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B59A-F4BF-4F9D-A769-F58AFB7522D4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E9804C-65DC-4F42-9E8B-E408987A14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B59A-F4BF-4F9D-A769-F58AFB7522D4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EEE9804C-65DC-4F42-9E8B-E408987A14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5F6B59A-F4BF-4F9D-A769-F58AFB7522D4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EE9804C-65DC-4F42-9E8B-E408987A14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5F6B59A-F4BF-4F9D-A769-F58AFB7522D4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EE9804C-65DC-4F42-9E8B-E408987A14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B59A-F4BF-4F9D-A769-F58AFB7522D4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E9804C-65DC-4F42-9E8B-E408987A14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B59A-F4BF-4F9D-A769-F58AFB7522D4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E9804C-65DC-4F42-9E8B-E408987A14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B59A-F4BF-4F9D-A769-F58AFB7522D4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E9804C-65DC-4F42-9E8B-E408987A14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25F6B59A-F4BF-4F9D-A769-F58AFB7522D4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EEE9804C-65DC-4F42-9E8B-E408987A14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5F6B59A-F4BF-4F9D-A769-F58AFB7522D4}" type="datetimeFigureOut">
              <a:rPr lang="ru-RU" smtClean="0"/>
              <a:pPr/>
              <a:t>14.12.2021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EE9804C-65DC-4F42-9E8B-E408987A14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duts_edinstv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19672" y="0"/>
            <a:ext cx="7143800" cy="135729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latin typeface="Palatino Linotype" pitchFamily="18" charset="0"/>
              </a:rPr>
              <a:t> </a:t>
            </a:r>
            <a: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МУНИЦИПАЛЬНОЕ  УЧРЕЖДЕНИЕ ДОПОЛНИТЕЛЬНОГО  ОБРАЗОВАНИЯ </a:t>
            </a:r>
            <a:b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«ДЕТСКО-ЮНОШЕСКИЙ  ЦЕНТР «ЕДИНСТВО» </a:t>
            </a: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000" b="1" dirty="0" smtClean="0">
              <a:solidFill>
                <a:schemeClr val="accent2"/>
              </a:solidFill>
              <a:latin typeface="Palatino Linotype" pitchFamily="18" charset="0"/>
            </a:endParaRPr>
          </a:p>
          <a:p>
            <a:pPr>
              <a:buNone/>
            </a:pPr>
            <a:endParaRPr lang="ru-RU" sz="3200" b="1" dirty="0" smtClean="0">
              <a:solidFill>
                <a:schemeClr val="tx2"/>
              </a:solidFill>
              <a:latin typeface="Palatino Linotype" pitchFamily="18" charset="0"/>
            </a:endParaRPr>
          </a:p>
          <a:p>
            <a:pPr algn="ctr">
              <a:buNone/>
            </a:pPr>
            <a:endParaRPr lang="ru-RU" sz="3200" b="1" dirty="0">
              <a:solidFill>
                <a:schemeClr val="tx2"/>
              </a:solidFill>
              <a:latin typeface="Palatino Linotype" pitchFamily="18" charset="0"/>
            </a:endParaRPr>
          </a:p>
          <a:p>
            <a:pPr algn="ctr">
              <a:buNone/>
            </a:pPr>
            <a:endParaRPr lang="ru-RU" sz="1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1143008" cy="1143008"/>
          </a:xfrm>
          <a:prstGeom prst="rect">
            <a:avLst/>
          </a:prstGeom>
        </p:spPr>
      </p:pic>
      <p:pic>
        <p:nvPicPr>
          <p:cNvPr id="9" name="Рисунок 8" descr="https://sun9-15.userapi.com/impg/eZTuWQTl5TZUF8FYyALZoRtbmGlPWFjsnG6HJQ/8cbhPlmyUsk.jpg?size=810x1080&amp;quality=96&amp;sign=7185fd4e9f4ab70126aaf37a0356230f&amp;type=album"/>
          <p:cNvPicPr/>
          <p:nvPr/>
        </p:nvPicPr>
        <p:blipFill>
          <a:blip r:embed="rId3" cstate="print"/>
          <a:srcRect l="36508" b="28571"/>
          <a:stretch>
            <a:fillRect/>
          </a:stretch>
        </p:blipFill>
        <p:spPr bwMode="auto">
          <a:xfrm>
            <a:off x="5940152" y="1628800"/>
            <a:ext cx="27363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95536" y="2204864"/>
            <a:ext cx="5400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Palatino Linotype" pitchFamily="18" charset="0"/>
              </a:rPr>
              <a:t>Технологическая  образовательная  лаборатория 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Palatino Linotype" pitchFamily="18" charset="0"/>
              </a:rPr>
              <a:t>«</a:t>
            </a:r>
            <a:r>
              <a:rPr lang="en-US" sz="3600" b="1" dirty="0" smtClean="0">
                <a:solidFill>
                  <a:srgbClr val="C00000"/>
                </a:solidFill>
                <a:latin typeface="Palatino Linotype" pitchFamily="18" charset="0"/>
              </a:rPr>
              <a:t>IT</a:t>
            </a:r>
            <a:r>
              <a:rPr lang="ru-RU" sz="3600" b="1" dirty="0" smtClean="0">
                <a:solidFill>
                  <a:srgbClr val="C00000"/>
                </a:solidFill>
                <a:latin typeface="Palatino Linotype" pitchFamily="18" charset="0"/>
              </a:rPr>
              <a:t>-МИР»</a:t>
            </a:r>
            <a:endParaRPr lang="ru-RU" sz="3600" dirty="0" smtClean="0">
              <a:solidFill>
                <a:srgbClr val="C00000"/>
              </a:solidFill>
              <a:latin typeface="Palatino Linotype" pitchFamily="18" charset="0"/>
            </a:endParaRP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4725144"/>
            <a:ext cx="8784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Palatino Linotype" pitchFamily="18" charset="0"/>
              </a:rPr>
              <a:t>февраль 2022 года – сентябрь 2025 </a:t>
            </a:r>
            <a:r>
              <a:rPr lang="ru-RU" sz="3000" b="1" dirty="0" smtClean="0">
                <a:solidFill>
                  <a:srgbClr val="002060"/>
                </a:solidFill>
                <a:latin typeface="Palatino Linotype" pitchFamily="18" charset="0"/>
              </a:rPr>
              <a:t>года</a:t>
            </a:r>
          </a:p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Palatino Linotype" pitchFamily="18" charset="0"/>
              </a:rPr>
              <a:t>б</a:t>
            </a:r>
            <a:r>
              <a:rPr lang="ru-RU" sz="3000" b="1" dirty="0" smtClean="0">
                <a:solidFill>
                  <a:srgbClr val="002060"/>
                </a:solidFill>
                <a:latin typeface="Palatino Linotype" pitchFamily="18" charset="0"/>
              </a:rPr>
              <a:t>юджет проекта - 2 062 000 рублей </a:t>
            </a:r>
            <a:r>
              <a:rPr lang="ru-RU" sz="3000" b="1" dirty="0" smtClean="0">
                <a:solidFill>
                  <a:srgbClr val="002060"/>
                </a:solidFill>
                <a:latin typeface="Palatino Linotype" pitchFamily="18" charset="0"/>
              </a:rPr>
              <a:t> </a:t>
            </a:r>
          </a:p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Palatino Linotype" pitchFamily="18" charset="0"/>
              </a:rPr>
              <a:t>(потребность – 795 500 рублей – оборудование)</a:t>
            </a:r>
            <a:endParaRPr lang="ru-RU" sz="30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43042" y="214290"/>
            <a:ext cx="7143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latin typeface="Palatino Linotype" pitchFamily="18" charset="0"/>
              </a:rPr>
              <a:t> МУНИЦИПАЛЬНОЕ  УЧРЕЖДЕНИЕ ДОПОЛНИТЕЛЬНОГО  ОБРАЗОВАНИЯДЕТСКО-ЮНОШЕСКИЙ  ЦЕНТР </a:t>
            </a:r>
            <a:br>
              <a:rPr lang="ru-RU" altLang="ru-RU" sz="2000" b="1" dirty="0" smtClean="0">
                <a:latin typeface="Palatino Linotype" pitchFamily="18" charset="0"/>
              </a:rPr>
            </a:br>
            <a:r>
              <a:rPr lang="ru-RU" altLang="ru-RU" sz="2000" b="1" dirty="0" smtClean="0">
                <a:latin typeface="Palatino Linotype" pitchFamily="18" charset="0"/>
              </a:rPr>
              <a:t>«ЕДИНСТВО» </a:t>
            </a: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144000" cy="4495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</a:rPr>
              <a:t>Предполагаемые результаты</a:t>
            </a:r>
          </a:p>
          <a:p>
            <a:pPr algn="ctr">
              <a:buNone/>
            </a:pPr>
            <a:endParaRPr lang="ru-RU" sz="1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143008" cy="114300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9512" y="5373216"/>
            <a:ext cx="6336704" cy="12961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Профессиональная, научная поддержка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и продвижение идей деятельности технологической образовательной лаборатории</a:t>
            </a:r>
            <a:endParaRPr lang="ru-RU" sz="2000" b="1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79712" y="2276872"/>
            <a:ext cx="6840760" cy="6429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Сформированы, реализуются 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1443" name="Picture 3" descr="C:\Users\Единство\Desktop\Человечки для презентаций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32857"/>
            <a:ext cx="1440160" cy="1922686"/>
          </a:xfrm>
          <a:prstGeom prst="rect">
            <a:avLst/>
          </a:prstGeom>
          <a:noFill/>
        </p:spPr>
      </p:pic>
      <p:pic>
        <p:nvPicPr>
          <p:cNvPr id="61445" name="Picture 5" descr="C:\Users\Единство\Desktop\Человечки для презентаций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5514700"/>
            <a:ext cx="2406324" cy="1189063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691680" y="2996952"/>
            <a:ext cx="7272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система сетевого взаимодействия, в том числе с предприятиями реального сектора экономики, в том числе для привлечения специалистов в образовательный и развивающий процесс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в качестве наставников, организаторов интеллектуальных и соревновательных мероприятий привлекаются студенты и старшеклассники, победители и призёры конкурсов регионального и федерального уровней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43042" y="214290"/>
            <a:ext cx="7143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latin typeface="Palatino Linotype" pitchFamily="18" charset="0"/>
              </a:rPr>
              <a:t> МУНИЦИПАЛЬНОЕ  УЧРЕЖДЕНИЕ ДОПОЛНИТЕЛЬНОГО  ОБРАЗОВАНИЯДЕТСКО-ЮНОШЕСКИЙ  ЦЕНТР </a:t>
            </a:r>
            <a:br>
              <a:rPr lang="ru-RU" altLang="ru-RU" sz="2000" b="1" dirty="0" smtClean="0">
                <a:latin typeface="Palatino Linotype" pitchFamily="18" charset="0"/>
              </a:rPr>
            </a:br>
            <a:r>
              <a:rPr lang="ru-RU" altLang="ru-RU" sz="2000" b="1" dirty="0" smtClean="0">
                <a:latin typeface="Palatino Linotype" pitchFamily="18" charset="0"/>
              </a:rPr>
              <a:t>«ЕДИНСТВО» </a:t>
            </a: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144000" cy="50691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</a:rPr>
              <a:t>Обучающиеся, направленности,                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</a:rPr>
              <a:t>                                                программы</a:t>
            </a:r>
          </a:p>
          <a:p>
            <a:pPr algn="ctr">
              <a:buNone/>
            </a:pPr>
            <a:endParaRPr lang="ru-RU" sz="1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143008" cy="1143008"/>
          </a:xfrm>
          <a:prstGeom prst="rect">
            <a:avLst/>
          </a:prstGeom>
        </p:spPr>
      </p:pic>
      <p:sp>
        <p:nvSpPr>
          <p:cNvPr id="14" name="Вертикальный свиток 13"/>
          <p:cNvSpPr/>
          <p:nvPr/>
        </p:nvSpPr>
        <p:spPr>
          <a:xfrm>
            <a:off x="251520" y="2204864"/>
            <a:ext cx="3744416" cy="4464496"/>
          </a:xfrm>
          <a:prstGeom prst="vertic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alt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altLang="ru-RU" sz="2400" b="1" dirty="0" smtClean="0">
                <a:solidFill>
                  <a:srgbClr val="002060"/>
                </a:solidFill>
              </a:rPr>
              <a:t>Всего </a:t>
            </a:r>
          </a:p>
          <a:p>
            <a:pPr algn="ctr"/>
            <a:r>
              <a:rPr lang="ru-RU" altLang="ru-RU" sz="2400" b="1" dirty="0" smtClean="0">
                <a:solidFill>
                  <a:srgbClr val="002060"/>
                </a:solidFill>
              </a:rPr>
              <a:t>2021 – 2022 </a:t>
            </a:r>
          </a:p>
          <a:p>
            <a:pPr algn="ctr"/>
            <a:r>
              <a:rPr lang="ru-RU" altLang="ru-RU" sz="2400" b="1" dirty="0" smtClean="0">
                <a:solidFill>
                  <a:srgbClr val="002060"/>
                </a:solidFill>
              </a:rPr>
              <a:t>учебный год </a:t>
            </a:r>
            <a:r>
              <a:rPr lang="ru-RU" altLang="ru-RU" sz="240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endParaRPr lang="ru-RU" alt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en-US" altLang="ru-RU" sz="2400" b="1" dirty="0" smtClean="0">
                <a:solidFill>
                  <a:srgbClr val="C00000"/>
                </a:solidFill>
              </a:rPr>
              <a:t>1</a:t>
            </a:r>
            <a:r>
              <a:rPr lang="ru-RU" altLang="ru-RU" sz="2400" b="1" dirty="0" smtClean="0">
                <a:solidFill>
                  <a:srgbClr val="C00000"/>
                </a:solidFill>
              </a:rPr>
              <a:t>755</a:t>
            </a:r>
          </a:p>
          <a:p>
            <a:pPr algn="ctr"/>
            <a:r>
              <a:rPr lang="ru-RU" altLang="ru-RU" sz="2400" b="1" dirty="0" smtClean="0">
                <a:solidFill>
                  <a:srgbClr val="C00000"/>
                </a:solidFill>
              </a:rPr>
              <a:t>обучающихся</a:t>
            </a:r>
          </a:p>
          <a:p>
            <a:pPr algn="ctr"/>
            <a:endParaRPr lang="ru-RU" alt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altLang="ru-RU" sz="2400" b="1" dirty="0" smtClean="0">
                <a:solidFill>
                  <a:srgbClr val="C00000"/>
                </a:solidFill>
              </a:rPr>
              <a:t>5 направленностей </a:t>
            </a:r>
          </a:p>
          <a:p>
            <a:pPr algn="ctr"/>
            <a:endParaRPr lang="ru-RU" alt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altLang="ru-RU" sz="2400" b="1" dirty="0" smtClean="0">
                <a:solidFill>
                  <a:srgbClr val="C00000"/>
                </a:solidFill>
              </a:rPr>
              <a:t>53 программы</a:t>
            </a:r>
          </a:p>
          <a:p>
            <a:pPr algn="ctr"/>
            <a:endParaRPr lang="ru-RU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067944" y="285293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Palatino Linotype" pitchFamily="18" charset="0"/>
              </a:rPr>
              <a:t>ТЕХНИЧЕСКАЯ НАПРАВЛЕННОСТЬ </a:t>
            </a:r>
          </a:p>
        </p:txBody>
      </p:sp>
      <p:sp>
        <p:nvSpPr>
          <p:cNvPr id="19" name="Вертикальный свиток 18"/>
          <p:cNvSpPr/>
          <p:nvPr/>
        </p:nvSpPr>
        <p:spPr>
          <a:xfrm>
            <a:off x="3563888" y="3212976"/>
            <a:ext cx="2952328" cy="3384376"/>
          </a:xfrm>
          <a:prstGeom prst="vertic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alt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alt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altLang="ru-RU" sz="2400" b="1" dirty="0" smtClean="0">
                <a:solidFill>
                  <a:srgbClr val="C00000"/>
                </a:solidFill>
              </a:rPr>
              <a:t>238</a:t>
            </a:r>
          </a:p>
          <a:p>
            <a:pPr algn="ctr"/>
            <a:r>
              <a:rPr lang="ru-RU" altLang="ru-RU" sz="2400" b="1" dirty="0" smtClean="0">
                <a:solidFill>
                  <a:srgbClr val="C00000"/>
                </a:solidFill>
              </a:rPr>
              <a:t>о</a:t>
            </a:r>
            <a:r>
              <a:rPr lang="ru-RU" altLang="ru-RU" sz="2400" b="1" dirty="0" smtClean="0">
                <a:solidFill>
                  <a:srgbClr val="C00000"/>
                </a:solidFill>
              </a:rPr>
              <a:t>бучающихся</a:t>
            </a:r>
          </a:p>
          <a:p>
            <a:pPr algn="ctr"/>
            <a:r>
              <a:rPr lang="ru-RU" altLang="ru-RU" sz="2400" b="1" dirty="0" smtClean="0">
                <a:solidFill>
                  <a:srgbClr val="C00000"/>
                </a:solidFill>
              </a:rPr>
              <a:t>6 педагогов </a:t>
            </a:r>
          </a:p>
          <a:p>
            <a:pPr algn="ctr"/>
            <a:r>
              <a:rPr lang="ru-RU" altLang="ru-RU" b="1" dirty="0" smtClean="0">
                <a:solidFill>
                  <a:srgbClr val="002060"/>
                </a:solidFill>
              </a:rPr>
              <a:t>(2 – совместители, организации экономики)</a:t>
            </a:r>
            <a:endParaRPr lang="ru-RU" alt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altLang="ru-RU" sz="2400" b="1" dirty="0" smtClean="0">
                <a:solidFill>
                  <a:srgbClr val="C00000"/>
                </a:solidFill>
              </a:rPr>
              <a:t>7 </a:t>
            </a:r>
            <a:r>
              <a:rPr lang="ru-RU" altLang="ru-RU" sz="2400" b="1" dirty="0" smtClean="0">
                <a:solidFill>
                  <a:srgbClr val="C00000"/>
                </a:solidFill>
              </a:rPr>
              <a:t>программ</a:t>
            </a:r>
          </a:p>
          <a:p>
            <a:pPr algn="ctr"/>
            <a:endParaRPr lang="ru-RU" sz="2400" dirty="0"/>
          </a:p>
        </p:txBody>
      </p:sp>
      <p:sp>
        <p:nvSpPr>
          <p:cNvPr id="20" name="Вертикальный свиток 19"/>
          <p:cNvSpPr/>
          <p:nvPr/>
        </p:nvSpPr>
        <p:spPr>
          <a:xfrm>
            <a:off x="6300192" y="3284984"/>
            <a:ext cx="2843808" cy="3384376"/>
          </a:xfrm>
          <a:prstGeom prst="vertic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6948264" y="4005064"/>
            <a:ext cx="1800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Palatino Linotype" pitchFamily="18" charset="0"/>
              </a:rPr>
              <a:t>2022 год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Palatino Linotype" pitchFamily="18" charset="0"/>
              </a:rPr>
              <a:t>новые места дополнительного образования</a:t>
            </a:r>
          </a:p>
          <a:p>
            <a:pPr algn="ctr"/>
            <a:endParaRPr lang="ru-RU" b="1" dirty="0" smtClean="0">
              <a:solidFill>
                <a:srgbClr val="C00000"/>
              </a:solidFill>
              <a:latin typeface="Palatino Linotype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Palatino Linotype" pitchFamily="18" charset="0"/>
              </a:rPr>
              <a:t>90 </a:t>
            </a:r>
            <a:r>
              <a:rPr lang="ru-RU" b="1" dirty="0" smtClean="0">
                <a:solidFill>
                  <a:srgbClr val="C00000"/>
                </a:solidFill>
                <a:latin typeface="Palatino Linotype" pitchFamily="18" charset="0"/>
              </a:rPr>
              <a:t>обучающихся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Palatino Linotype" pitchFamily="18" charset="0"/>
              </a:rPr>
              <a:t>(15 мест) </a:t>
            </a:r>
          </a:p>
          <a:p>
            <a:endParaRPr lang="ru-RU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43042" y="214290"/>
            <a:ext cx="7143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latin typeface="Palatino Linotype" pitchFamily="18" charset="0"/>
              </a:rPr>
              <a:t> МУНИЦИПАЛЬНОЕ  УЧРЕЖДЕНИЕ ДОПОЛНИТЕЛЬНОГО  ОБРАЗОВАНИЯДЕТСКО-ЮНОШЕСКИЙ  ЦЕНТР </a:t>
            </a:r>
            <a:br>
              <a:rPr lang="ru-RU" altLang="ru-RU" sz="2000" b="1" dirty="0" smtClean="0">
                <a:latin typeface="Palatino Linotype" pitchFamily="18" charset="0"/>
              </a:rPr>
            </a:br>
            <a:r>
              <a:rPr lang="ru-RU" altLang="ru-RU" sz="2000" b="1" dirty="0" smtClean="0">
                <a:latin typeface="Palatino Linotype" pitchFamily="18" charset="0"/>
              </a:rPr>
              <a:t>«ЕДИНСТВО» </a:t>
            </a: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144000" cy="4495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</a:rPr>
              <a:t>Программы</a:t>
            </a:r>
          </a:p>
          <a:p>
            <a:pPr algn="ctr">
              <a:buNone/>
            </a:pPr>
            <a:endParaRPr lang="ru-RU" sz="1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143008" cy="114300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55976" y="5786454"/>
            <a:ext cx="4608512" cy="6429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Олимпиадное программирование  ФА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4005064"/>
            <a:ext cx="3571900" cy="6429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Основы робототехники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00694" y="4857760"/>
            <a:ext cx="3286148" cy="5715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АРТ - мастерская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67944" y="2204864"/>
            <a:ext cx="4646890" cy="6429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Олимпиадное программирование ПИ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4929198"/>
            <a:ext cx="4357718" cy="6429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Информационные технологии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8596" y="6000768"/>
            <a:ext cx="3571900" cy="6429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3 </a:t>
            </a:r>
            <a:r>
              <a:rPr lang="en-US" sz="2000" b="1" dirty="0" smtClean="0">
                <a:solidFill>
                  <a:srgbClr val="002060"/>
                </a:solidFill>
              </a:rPr>
              <a:t>D </a:t>
            </a:r>
            <a:r>
              <a:rPr lang="ru-RU" sz="2000" b="1" dirty="0" smtClean="0">
                <a:solidFill>
                  <a:srgbClr val="002060"/>
                </a:solidFill>
              </a:rPr>
              <a:t> моделирование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https://ciur.ru/vav/S1_vav/SiteAssets/DocLib9/Forms/AllItems/inje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276872"/>
            <a:ext cx="335758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4283968" y="3068960"/>
            <a:ext cx="3571900" cy="6429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Agile</a:t>
            </a:r>
            <a:r>
              <a:rPr lang="ru-RU" sz="2000" b="1" dirty="0" smtClean="0">
                <a:solidFill>
                  <a:srgbClr val="002060"/>
                </a:solidFill>
              </a:rPr>
              <a:t>-проект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43042" y="214290"/>
            <a:ext cx="7143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latin typeface="Palatino Linotype" pitchFamily="18" charset="0"/>
              </a:rPr>
              <a:t> МУНИЦИПАЛЬНОЕ  УЧРЕЖДЕНИЕ ДОПОЛНИТЕЛЬНОГО  ОБРАЗОВАНИЯДЕТСКО-ЮНОШЕСКИЙ  ЦЕНТР </a:t>
            </a:r>
            <a:br>
              <a:rPr lang="ru-RU" altLang="ru-RU" sz="2000" b="1" dirty="0" smtClean="0">
                <a:latin typeface="Palatino Linotype" pitchFamily="18" charset="0"/>
              </a:rPr>
            </a:br>
            <a:r>
              <a:rPr lang="ru-RU" altLang="ru-RU" sz="2000" b="1" dirty="0" smtClean="0">
                <a:latin typeface="Palatino Linotype" pitchFamily="18" charset="0"/>
              </a:rPr>
              <a:t>«ЕДИНСТВО» </a:t>
            </a: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144000" cy="4495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</a:rPr>
              <a:t>2022 год</a:t>
            </a:r>
          </a:p>
          <a:p>
            <a:pPr algn="ctr">
              <a:buNone/>
            </a:pPr>
            <a:endParaRPr lang="ru-RU" sz="1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143008" cy="114300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27584" y="4509120"/>
            <a:ext cx="7560840" cy="86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Лаборатория программирования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25 человек 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35696" y="3284984"/>
            <a:ext cx="7056784" cy="86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Школа компьютерной грамотности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65 человек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536" y="2348880"/>
            <a:ext cx="8568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Palatino Linotype" pitchFamily="18" charset="0"/>
              </a:rPr>
              <a:t>Федеральный проект «Успех каждого ребенка»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Palatino Linotype" pitchFamily="18" charset="0"/>
              </a:rPr>
              <a:t>(национальный проект «Образование»)</a:t>
            </a:r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827584" y="5517232"/>
            <a:ext cx="792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Обучающиеся 6 – 11 классов образовательных организаций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города Вологды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 и обучающиеся организаций профессионального образования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9" name="Выгнутая влево стрелка 18"/>
          <p:cNvSpPr/>
          <p:nvPr/>
        </p:nvSpPr>
        <p:spPr>
          <a:xfrm>
            <a:off x="323528" y="4725144"/>
            <a:ext cx="792088" cy="1800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право стрелка 19"/>
          <p:cNvSpPr/>
          <p:nvPr/>
        </p:nvSpPr>
        <p:spPr>
          <a:xfrm>
            <a:off x="8100392" y="3645024"/>
            <a:ext cx="864096" cy="266429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9394" name="Picture 2" descr="Мейке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140968"/>
            <a:ext cx="1584176" cy="1241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87313" y="188912"/>
            <a:ext cx="8820150" cy="129587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altLang="ru-RU" sz="3200" b="1" dirty="0" smtClean="0">
                <a:solidFill>
                  <a:srgbClr val="C00000"/>
                </a:solidFill>
                <a:latin typeface="Palatino Linotype" pitchFamily="18" charset="0"/>
                <a:cs typeface="Arial" charset="0"/>
              </a:rPr>
              <a:t>               3</a:t>
            </a:r>
            <a:r>
              <a:rPr lang="en-US" altLang="ru-RU" sz="3200" b="1" dirty="0" smtClean="0">
                <a:solidFill>
                  <a:srgbClr val="C00000"/>
                </a:solidFill>
                <a:latin typeface="Palatino Linotype" pitchFamily="18" charset="0"/>
                <a:cs typeface="Arial" charset="0"/>
              </a:rPr>
              <a:t>D</a:t>
            </a:r>
            <a:r>
              <a:rPr lang="ru-RU" altLang="ru-RU" sz="3200" b="1" dirty="0" smtClean="0">
                <a:solidFill>
                  <a:srgbClr val="C00000"/>
                </a:solidFill>
                <a:latin typeface="Palatino Linotype" pitchFamily="18" charset="0"/>
              </a:rPr>
              <a:t>   МОДЕЛИРОВАНИЕ</a:t>
            </a:r>
            <a:br>
              <a:rPr lang="ru-RU" altLang="ru-RU" sz="3200" b="1" dirty="0" smtClean="0">
                <a:solidFill>
                  <a:srgbClr val="C00000"/>
                </a:solidFill>
                <a:latin typeface="Palatino Linotype" pitchFamily="18" charset="0"/>
              </a:rPr>
            </a:br>
            <a:r>
              <a:rPr lang="ru-RU" altLang="ru-RU" sz="3200" b="1" dirty="0" smtClean="0">
                <a:solidFill>
                  <a:srgbClr val="C00000"/>
                </a:solidFill>
                <a:latin typeface="Palatino Linotype" pitchFamily="18" charset="0"/>
              </a:rPr>
              <a:t>           </a:t>
            </a:r>
            <a:r>
              <a:rPr lang="ru-RU" altLang="ru-RU" sz="2400" b="1" dirty="0" smtClean="0">
                <a:solidFill>
                  <a:srgbClr val="C00000"/>
                </a:solidFill>
                <a:latin typeface="Palatino Linotype" pitchFamily="18" charset="0"/>
              </a:rPr>
              <a:t>Региональные представители  3</a:t>
            </a:r>
            <a:r>
              <a:rPr lang="en-US" altLang="ru-RU" sz="2400" b="1" dirty="0" smtClean="0">
                <a:solidFill>
                  <a:srgbClr val="C00000"/>
                </a:solidFill>
                <a:latin typeface="Palatino Linotype" pitchFamily="18" charset="0"/>
              </a:rPr>
              <a:t>D</a:t>
            </a:r>
            <a:r>
              <a:rPr lang="ru-RU" altLang="ru-RU" sz="2400" b="1" dirty="0" smtClean="0">
                <a:solidFill>
                  <a:srgbClr val="C00000"/>
                </a:solidFill>
                <a:latin typeface="Palatino Linotype" pitchFamily="18" charset="0"/>
              </a:rPr>
              <a:t> Ассоциации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348880"/>
            <a:ext cx="285926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0"/>
            <a:ext cx="1143008" cy="1143008"/>
          </a:xfrm>
          <a:prstGeom prst="rect">
            <a:avLst/>
          </a:prstGeom>
        </p:spPr>
      </p:pic>
      <p:pic>
        <p:nvPicPr>
          <p:cNvPr id="2050" name="Picture 2" descr="C:\Users\Единство\Desktop\Осенняя школа с 25 октября\Техническая направленность\awGeB-9QZT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204864"/>
            <a:ext cx="2430270" cy="3240360"/>
          </a:xfrm>
          <a:prstGeom prst="rect">
            <a:avLst/>
          </a:prstGeom>
          <a:noFill/>
        </p:spPr>
      </p:pic>
      <p:pic>
        <p:nvPicPr>
          <p:cNvPr id="2051" name="Picture 3" descr="C:\Users\Единство\Desktop\Осенняя школа с 25 октября\Техническая направленность\rc7R4wLQPN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149080"/>
            <a:ext cx="2088232" cy="2490726"/>
          </a:xfrm>
          <a:prstGeom prst="rect">
            <a:avLst/>
          </a:prstGeom>
          <a:noFill/>
        </p:spPr>
      </p:pic>
      <p:pic>
        <p:nvPicPr>
          <p:cNvPr id="2052" name="Picture 4" descr="C:\Users\Единство\Desktop\Осенняя школа с 25 октября\Техническая направленность\IMG_62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491118"/>
            <a:ext cx="2688298" cy="2016224"/>
          </a:xfrm>
          <a:prstGeom prst="rect">
            <a:avLst/>
          </a:prstGeom>
          <a:noFill/>
        </p:spPr>
      </p:pic>
      <p:pic>
        <p:nvPicPr>
          <p:cNvPr id="2053" name="Picture 5" descr="C:\Users\Единство\Desktop\Осенняя школа с 25 октября\Техническая направленность\IMG_63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1700808"/>
            <a:ext cx="2616291" cy="196221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1520" y="5589241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C00000"/>
                </a:solidFill>
                <a:latin typeface="Palatino Linotype" pitchFamily="18" charset="0"/>
              </a:rPr>
              <a:t>3</a:t>
            </a:r>
            <a:r>
              <a:rPr lang="en-US" altLang="ru-RU" b="1" dirty="0" smtClean="0">
                <a:solidFill>
                  <a:srgbClr val="C00000"/>
                </a:solidFill>
                <a:latin typeface="Palatino Linotype" pitchFamily="18" charset="0"/>
              </a:rPr>
              <a:t>D</a:t>
            </a:r>
            <a:r>
              <a:rPr lang="ru-RU" altLang="ru-RU" b="1" dirty="0" smtClean="0">
                <a:solidFill>
                  <a:srgbClr val="C00000"/>
                </a:solidFill>
                <a:latin typeface="Palatino Linotype" pitchFamily="18" charset="0"/>
              </a:rPr>
              <a:t> Ассоциация  </a:t>
            </a:r>
            <a:r>
              <a:rPr lang="ru-RU" b="1" dirty="0" smtClean="0">
                <a:solidFill>
                  <a:srgbClr val="C00000"/>
                </a:solidFill>
                <a:latin typeface="Palatino Linotype" pitchFamily="18" charset="0"/>
              </a:rPr>
              <a:t>Инженеры будущего: 3</a:t>
            </a:r>
            <a:r>
              <a:rPr lang="en-US" b="1" dirty="0" smtClean="0">
                <a:solidFill>
                  <a:srgbClr val="C00000"/>
                </a:solidFill>
                <a:latin typeface="Palatino Linotype" pitchFamily="18" charset="0"/>
              </a:rPr>
              <a:t>D</a:t>
            </a:r>
            <a:r>
              <a:rPr lang="ru-RU" b="1" dirty="0" smtClean="0">
                <a:solidFill>
                  <a:srgbClr val="C00000"/>
                </a:solidFill>
                <a:latin typeface="Palatino Linotype" pitchFamily="18" charset="0"/>
              </a:rPr>
              <a:t> технологии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43042" y="214290"/>
            <a:ext cx="7143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latin typeface="Palatino Linotype" pitchFamily="18" charset="0"/>
              </a:rPr>
              <a:t> МУНИЦИПАЛЬНОЕ  УЧРЕЖДЕНИЕ ДОПОЛНИТЕЛЬНОГО  ОБРАЗОВАНИЯДЕТСКО-ЮНОШЕСКИЙ  ЦЕНТР </a:t>
            </a:r>
            <a:br>
              <a:rPr lang="ru-RU" altLang="ru-RU" sz="2000" b="1" dirty="0" smtClean="0">
                <a:latin typeface="Palatino Linotype" pitchFamily="18" charset="0"/>
              </a:rPr>
            </a:br>
            <a:r>
              <a:rPr lang="ru-RU" altLang="ru-RU" sz="2000" b="1" dirty="0" smtClean="0">
                <a:latin typeface="Palatino Linotype" pitchFamily="18" charset="0"/>
              </a:rPr>
              <a:t>«ЕДИНСТВО» </a:t>
            </a: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</a:rPr>
              <a:t>3</a:t>
            </a:r>
            <a:r>
              <a:rPr lang="en-US" sz="3200" b="1" dirty="0" smtClean="0">
                <a:solidFill>
                  <a:srgbClr val="C00000"/>
                </a:solidFill>
                <a:latin typeface="Palatino Linotype" pitchFamily="18" charset="0"/>
              </a:rPr>
              <a:t>D</a:t>
            </a:r>
            <a: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</a:rPr>
              <a:t>  МОДЕЛИРОВАНИЕ</a:t>
            </a:r>
            <a:endParaRPr lang="ru-RU" sz="3200" b="1" dirty="0">
              <a:solidFill>
                <a:srgbClr val="C00000"/>
              </a:solidFill>
              <a:latin typeface="Palatino Linotype" pitchFamily="18" charset="0"/>
            </a:endParaRPr>
          </a:p>
          <a:p>
            <a:pPr algn="ctr">
              <a:buNone/>
            </a:pPr>
            <a:endParaRPr lang="ru-RU" sz="1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143008" cy="1143008"/>
          </a:xfrm>
          <a:prstGeom prst="rect">
            <a:avLst/>
          </a:prstGeom>
        </p:spPr>
      </p:pic>
      <p:pic>
        <p:nvPicPr>
          <p:cNvPr id="9" name="Picture 2" descr="C:\Users\Единство\Desktop\ПУБЛМЕТОД\3D принтер в работ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04864"/>
            <a:ext cx="3229969" cy="195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Единство\Desktop\ПУБЛМЕТОД\DSC_0374.JPG"/>
          <p:cNvPicPr>
            <a:picLocks noChangeAspect="1" noChangeArrowheads="1"/>
          </p:cNvPicPr>
          <p:nvPr/>
        </p:nvPicPr>
        <p:blipFill>
          <a:blip r:embed="rId4" cstate="print"/>
          <a:srcRect l="29814" r="20045"/>
          <a:stretch>
            <a:fillRect/>
          </a:stretch>
        </p:blipFill>
        <p:spPr bwMode="auto">
          <a:xfrm>
            <a:off x="6876256" y="4244398"/>
            <a:ext cx="1800200" cy="2386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Единство\Desktop\ПУБЛМЕТОД\Снежинка.JPG"/>
          <p:cNvPicPr>
            <a:picLocks noChangeAspect="1" noChangeArrowheads="1"/>
          </p:cNvPicPr>
          <p:nvPr/>
        </p:nvPicPr>
        <p:blipFill>
          <a:blip r:embed="rId5" cstate="print"/>
          <a:srcRect l="17397" b="15404"/>
          <a:stretch>
            <a:fillRect/>
          </a:stretch>
        </p:blipFill>
        <p:spPr bwMode="auto">
          <a:xfrm>
            <a:off x="251520" y="4509120"/>
            <a:ext cx="325770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Единство\Desktop\коллаж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2132856"/>
            <a:ext cx="273630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Единство\Desktop\Осенняя школа с 25 октября\Фотографии\B21vEEYkGy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4941168"/>
            <a:ext cx="2304256" cy="1728192"/>
          </a:xfrm>
          <a:prstGeom prst="rect">
            <a:avLst/>
          </a:prstGeom>
          <a:noFill/>
        </p:spPr>
      </p:pic>
      <p:pic>
        <p:nvPicPr>
          <p:cNvPr id="1027" name="Picture 3" descr="C:\Users\Единство\Desktop\Осенняя школа с 25 октября\Фото техническая\IMG_007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2348880"/>
            <a:ext cx="2400218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43042" y="214290"/>
            <a:ext cx="7143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 МУНИЦИПАЛЬНОЕ  УЧРЕЖДЕНИЕ ДОПОЛНИТЕЛЬНОГО  ОБРАЗОВАНИЯ</a:t>
            </a:r>
            <a:b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«ДЕТСКО-ЮНОШЕСКИЙ  ЦЕНТР «ЕДИНСТВО» </a:t>
            </a:r>
            <a:r>
              <a:rPr lang="ru-RU" altLang="ru-RU" sz="2000" dirty="0" smtClean="0">
                <a:solidFill>
                  <a:srgbClr val="C00000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rgbClr val="C00000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642910" y="1785926"/>
            <a:ext cx="8153400" cy="4495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Palatino Linotype" pitchFamily="18" charset="0"/>
              </a:rPr>
              <a:t>	</a:t>
            </a:r>
            <a:r>
              <a:rPr lang="ru-RU" sz="2000" b="1" dirty="0" smtClean="0">
                <a:solidFill>
                  <a:srgbClr val="002060"/>
                </a:solidFill>
                <a:latin typeface="Palatino Linotype" pitchFamily="18" charset="0"/>
              </a:rPr>
              <a:t>20 ноября  2021 года, 12 декабря 2021 года</a:t>
            </a:r>
          </a:p>
          <a:p>
            <a:pPr algn="ctr">
              <a:buNone/>
            </a:pPr>
            <a:endParaRPr lang="ru-RU" sz="2400" b="1" dirty="0" smtClean="0">
              <a:solidFill>
                <a:srgbClr val="C00000"/>
              </a:solidFill>
              <a:latin typeface="Palatino Linotype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Palatino Linotype" pitchFamily="18" charset="0"/>
              </a:rPr>
              <a:t>Всероссийской командной олимпиады школьников по программированию   -  ВКОШП</a:t>
            </a:r>
            <a:r>
              <a:rPr 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        </a:t>
            </a:r>
          </a:p>
          <a:p>
            <a:pPr algn="ctr">
              <a:buNone/>
            </a:pPr>
            <a:endParaRPr lang="ru-RU" sz="2000" b="1" i="1" dirty="0" smtClean="0">
              <a:solidFill>
                <a:srgbClr val="FF0000"/>
              </a:solidFill>
              <a:latin typeface="Palatino Linotype" pitchFamily="18" charset="0"/>
            </a:endParaRPr>
          </a:p>
          <a:p>
            <a:pPr algn="ctr">
              <a:buNone/>
            </a:pPr>
            <a:r>
              <a:rPr lang="ru-RU" sz="2600" b="1" i="1" dirty="0" smtClean="0">
                <a:solidFill>
                  <a:srgbClr val="C00000"/>
                </a:solidFill>
                <a:latin typeface="Palatino Linotype" pitchFamily="18" charset="0"/>
              </a:rPr>
              <a:t>2 команды Центра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Диплом </a:t>
            </a:r>
            <a:r>
              <a:rPr lang="en-US" sz="2000" b="1" dirty="0" smtClean="0">
                <a:solidFill>
                  <a:srgbClr val="C00000"/>
                </a:solidFill>
                <a:latin typeface="Palatino Linotype" pitchFamily="18" charset="0"/>
              </a:rPr>
              <a:t>III</a:t>
            </a:r>
            <a:r>
              <a:rPr 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 степени                                                       </a:t>
            </a:r>
            <a:endParaRPr lang="ru-RU" sz="3600" b="1" dirty="0">
              <a:solidFill>
                <a:srgbClr val="C00000"/>
              </a:solidFill>
              <a:latin typeface="Palatino Linotype" pitchFamily="18" charset="0"/>
            </a:endParaRPr>
          </a:p>
          <a:p>
            <a:pPr algn="ctr">
              <a:buNone/>
            </a:pPr>
            <a:endParaRPr lang="ru-RU" sz="1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143008" cy="1143008"/>
          </a:xfrm>
          <a:prstGeom prst="rect">
            <a:avLst/>
          </a:prstGeom>
        </p:spPr>
      </p:pic>
      <p:pic>
        <p:nvPicPr>
          <p:cNvPr id="19458" name="Picture 2" descr="https://sun9-42.userapi.com/impg/Qa0CvqjBp56JuRfE7F1h5E0s95FRri8BytPZAQ/HsTwo_QHbWE.jpg?size=1280x721&amp;quality=96&amp;sign=ce7ae80001b90a3aee673b0105214e6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8029" y="3861048"/>
            <a:ext cx="2464450" cy="1388179"/>
          </a:xfrm>
          <a:prstGeom prst="rect">
            <a:avLst/>
          </a:prstGeom>
          <a:noFill/>
        </p:spPr>
      </p:pic>
      <p:pic>
        <p:nvPicPr>
          <p:cNvPr id="19460" name="Picture 4" descr="https://sun9-31.userapi.com/impg/X80rxUsW_ioiIqKZkI2nlPl8-5owCr-j86wRGw/Y_I-FP1aupM.jpg?size=1280x721&amp;quality=96&amp;sign=a225074ce8530cfbc58f4a456be80e7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5157192"/>
            <a:ext cx="2708039" cy="1525389"/>
          </a:xfrm>
          <a:prstGeom prst="rect">
            <a:avLst/>
          </a:prstGeom>
          <a:noFill/>
        </p:spPr>
      </p:pic>
      <p:pic>
        <p:nvPicPr>
          <p:cNvPr id="19462" name="Picture 6" descr="https://sun9-39.userapi.com/impg/FfAlAfolZfhxqgmGTHuJyI2vMPrR-a4JQaqCRQ/_22r8jFx3hU.jpg?size=1280x721&amp;quality=96&amp;sign=7d73762b765ea5696c2cfef7349bd2ab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89040"/>
            <a:ext cx="2520281" cy="141962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9512" y="5373216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2021 год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«Единство» - </a:t>
            </a:r>
            <a:r>
              <a:rPr lang="ru-RU" sz="2000" b="1" dirty="0" smtClean="0">
                <a:solidFill>
                  <a:srgbClr val="C00000"/>
                </a:solidFill>
              </a:rPr>
              <a:t>авторизованная точка проведения Финала олимпиады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1" name="Picture 5" descr="C:\Users\Единство\Desktop\DSC_0611.JPG"/>
          <p:cNvPicPr>
            <a:picLocks noChangeAspect="1" noChangeArrowheads="1"/>
          </p:cNvPicPr>
          <p:nvPr/>
        </p:nvPicPr>
        <p:blipFill>
          <a:blip r:embed="rId6" cstate="print"/>
          <a:srcRect l="4289" r="3487" b="14516"/>
          <a:stretch>
            <a:fillRect/>
          </a:stretch>
        </p:blipFill>
        <p:spPr bwMode="auto">
          <a:xfrm>
            <a:off x="179512" y="1628800"/>
            <a:ext cx="17525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3141663"/>
            <a:ext cx="22860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910013"/>
            <a:ext cx="2071687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25" y="0"/>
            <a:ext cx="2428875" cy="34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1688" y="1223963"/>
            <a:ext cx="2571750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Рисунок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9038" y="1295400"/>
            <a:ext cx="242887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0" descr="благодарность1 информатика_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7463" y="84138"/>
            <a:ext cx="2173288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2" descr="1"/>
          <p:cNvPicPr>
            <a:picLocks noChangeAspect="1" noChangeArrowheads="1"/>
          </p:cNvPicPr>
          <p:nvPr/>
        </p:nvPicPr>
        <p:blipFill>
          <a:blip r:embed="rId8" cstate="print"/>
          <a:srcRect l="7346" t="1830" r="3629" b="4028"/>
          <a:stretch>
            <a:fillRect/>
          </a:stretch>
        </p:blipFill>
        <p:spPr bwMode="auto">
          <a:xfrm>
            <a:off x="4749800" y="3695700"/>
            <a:ext cx="208756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1" name="Заголовок 1"/>
          <p:cNvSpPr>
            <a:spLocks noGrp="1"/>
          </p:cNvSpPr>
          <p:nvPr>
            <p:ph type="title"/>
          </p:nvPr>
        </p:nvSpPr>
        <p:spPr>
          <a:xfrm>
            <a:off x="250825" y="0"/>
            <a:ext cx="8534400" cy="1223963"/>
          </a:xfrm>
        </p:spPr>
        <p:txBody>
          <a:bodyPr/>
          <a:lstStyle/>
          <a:p>
            <a:pPr algn="ctr">
              <a:defRPr/>
            </a:pPr>
            <a:r>
              <a:rPr lang="ru-RU" alt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Times New Roman" pitchFamily="18" charset="0"/>
              </a:rPr>
              <a:t>ОЛИМПИАДНОЕ    ПРОГРАММИРОВАНИЕ</a:t>
            </a:r>
            <a:endParaRPr lang="ru-RU" altLang="ru-RU" sz="3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2253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3375" y="1628775"/>
            <a:ext cx="215582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1" descr="1"/>
          <p:cNvPicPr>
            <a:picLocks noChangeAspect="1" noChangeArrowheads="1"/>
          </p:cNvPicPr>
          <p:nvPr/>
        </p:nvPicPr>
        <p:blipFill>
          <a:blip r:embed="rId10" cstate="print"/>
          <a:srcRect l="5917" t="2553" r="2959" b="2341"/>
          <a:stretch>
            <a:fillRect/>
          </a:stretch>
        </p:blipFill>
        <p:spPr bwMode="auto">
          <a:xfrm>
            <a:off x="179388" y="3571875"/>
            <a:ext cx="22923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14" descr="C:\Users\Единство\Desktop\Диплом 2 степ  IT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4600" y="3578225"/>
            <a:ext cx="2160588" cy="32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15" descr="C:\Users\Единство\Desktop\Диплом 3 степ IT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67525" y="3462338"/>
            <a:ext cx="222408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2844" y="142852"/>
            <a:ext cx="1143008" cy="1143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43042" y="214290"/>
            <a:ext cx="7143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latin typeface="Palatino Linotype" pitchFamily="18" charset="0"/>
              </a:rPr>
              <a:t> МУНИЦИПАЛЬНОЕ  УЧРЕЖДЕНИЕ ДОПОЛНИТЕЛЬНОГО  ОБРАЗОВАНИЯДЕТСКО-ЮНОШЕСКИЙ  ЦЕНТР </a:t>
            </a:r>
            <a:br>
              <a:rPr lang="ru-RU" altLang="ru-RU" sz="2000" b="1" dirty="0" smtClean="0">
                <a:latin typeface="Palatino Linotype" pitchFamily="18" charset="0"/>
              </a:rPr>
            </a:br>
            <a:r>
              <a:rPr lang="ru-RU" altLang="ru-RU" sz="2000" b="1" dirty="0" smtClean="0">
                <a:latin typeface="Palatino Linotype" pitchFamily="18" charset="0"/>
              </a:rPr>
              <a:t>«ЕДИНСТВО» </a:t>
            </a: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РОБОТОТЕХНИКА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143008" cy="1143008"/>
          </a:xfrm>
          <a:prstGeom prst="rect">
            <a:avLst/>
          </a:prstGeom>
        </p:spPr>
      </p:pic>
      <p:pic>
        <p:nvPicPr>
          <p:cNvPr id="6" name="Содержимое 13" descr="IMG_20180123_161514.jpg"/>
          <p:cNvPicPr>
            <a:picLocks noChangeAspect="1"/>
          </p:cNvPicPr>
          <p:nvPr/>
        </p:nvPicPr>
        <p:blipFill>
          <a:blip r:embed="rId3" cstate="print"/>
          <a:srcRect l="10168" t="21628" r="10170" b="5855"/>
          <a:stretch>
            <a:fillRect/>
          </a:stretch>
        </p:blipFill>
        <p:spPr bwMode="auto">
          <a:xfrm>
            <a:off x="500035" y="2143116"/>
            <a:ext cx="2857520" cy="333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sun9-11.userapi.com/impg/DAnIvXQenbwWwi0o8kDRKb96_zilcNlWCO1Nzw/bVw6x9tfoiI.jpg?size=1280x960&amp;quality=96&amp;sign=1c4f62e803cbb194e8ff8f35e5baed33&amp;type=album"/>
          <p:cNvPicPr/>
          <p:nvPr/>
        </p:nvPicPr>
        <p:blipFill>
          <a:blip r:embed="rId4" cstate="print"/>
          <a:srcRect l="12905" t="3865" r="12130" b="10145"/>
          <a:stretch>
            <a:fillRect/>
          </a:stretch>
        </p:blipFill>
        <p:spPr bwMode="auto">
          <a:xfrm>
            <a:off x="2339752" y="4149080"/>
            <a:ext cx="2664296" cy="246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sun9-32.userapi.com/impg/lMZsv32oFmuyZ5OSfBEZ12JZhD-w4VkWwS6RwQ/FrtmTP9GIGw.jpg?size=1280x960&amp;quality=96&amp;sign=e4ab73f65d44991b009d272fb3c45cf5&amp;type=album"/>
          <p:cNvPicPr/>
          <p:nvPr/>
        </p:nvPicPr>
        <p:blipFill>
          <a:blip r:embed="rId5" cstate="print"/>
          <a:srcRect b="9952"/>
          <a:stretch>
            <a:fillRect/>
          </a:stretch>
        </p:blipFill>
        <p:spPr bwMode="auto">
          <a:xfrm>
            <a:off x="5940152" y="2132856"/>
            <a:ext cx="2989534" cy="194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s://sun9-4.userapi.com/c840522/v840522160/7129c/EMkR8gqQKd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4221088"/>
            <a:ext cx="3456384" cy="230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pPr>
              <a:defRPr/>
            </a:pPr>
            <a:r>
              <a:rPr lang="ru-RU" altLang="ru-RU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			</a:t>
            </a:r>
            <a:r>
              <a:rPr lang="ru-RU" alt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РОБОТОТЕХНИКА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8725" y="2687638"/>
            <a:ext cx="505142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095500"/>
            <a:ext cx="3665538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Box 5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23850" y="1412875"/>
            <a:ext cx="882015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ru-RU" alt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algn="ctr"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РЕГИОНАЛЬНЫЙ </a:t>
            </a:r>
            <a:r>
              <a:rPr lang="ru-RU" alt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РОБОТОТЕХНИЧЕСКИЙ ФЕСТИВАЛЬ </a:t>
            </a:r>
          </a:p>
          <a:p>
            <a:pPr algn="ctr">
              <a:defRPr/>
            </a:pPr>
            <a:r>
              <a:rPr lang="ru-RU" alt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«РОБОФЕСТ-ВОЛОГДА </a:t>
            </a: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»</a:t>
            </a:r>
            <a:endParaRPr lang="ru-RU" alt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>
              <a:defRPr/>
            </a:pPr>
            <a:endParaRPr lang="ru-RU" altLang="ru-RU" dirty="0"/>
          </a:p>
        </p:txBody>
      </p:sp>
      <p:pic>
        <p:nvPicPr>
          <p:cNvPr id="3072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984578">
            <a:off x="1427957" y="4191794"/>
            <a:ext cx="1728787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142852"/>
            <a:ext cx="1143008" cy="1143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43042" y="214290"/>
            <a:ext cx="7143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latin typeface="Palatino Linotype" pitchFamily="18" charset="0"/>
              </a:rPr>
              <a:t> </a:t>
            </a:r>
            <a: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МУНИЦИПАЛЬНОЕ  УЧРЕЖДЕНИЕ ДОПОЛНИТЕЛЬНОГО  ОБРАЗОВАНИЯ </a:t>
            </a:r>
            <a:b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«ДЕТСКО-ЮНОШЕСКИЙ  ЦЕНТР  «ЕДИНСТВО» </a:t>
            </a: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0" y="1556792"/>
            <a:ext cx="8764960" cy="4711824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000" b="1" dirty="0" smtClean="0">
              <a:solidFill>
                <a:schemeClr val="accent2"/>
              </a:solidFill>
              <a:latin typeface="Palatino Linotype" pitchFamily="18" charset="0"/>
            </a:endParaRPr>
          </a:p>
          <a:p>
            <a:pPr algn="ctr">
              <a:buNone/>
            </a:pPr>
            <a:endParaRPr lang="ru-RU" sz="1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143008" cy="1143008"/>
          </a:xfrm>
          <a:prstGeom prst="rect">
            <a:avLst/>
          </a:prstGeom>
        </p:spPr>
      </p:pic>
      <p:sp>
        <p:nvSpPr>
          <p:cNvPr id="9" name="Горизонтальный свиток 8"/>
          <p:cNvSpPr/>
          <p:nvPr/>
        </p:nvSpPr>
        <p:spPr>
          <a:xfrm>
            <a:off x="179512" y="1484784"/>
            <a:ext cx="8784976" cy="4896544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5" name="Блок-схема: решение 14"/>
          <p:cNvSpPr/>
          <p:nvPr/>
        </p:nvSpPr>
        <p:spPr>
          <a:xfrm>
            <a:off x="-2916832" y="7317432"/>
            <a:ext cx="3744416" cy="792088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91072" y="2132856"/>
            <a:ext cx="835292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Palatino Linotype" pitchFamily="18" charset="0"/>
              </a:rPr>
              <a:t>Основная идея проекта</a:t>
            </a: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Palatino Linotype" pitchFamily="18" charset="0"/>
              </a:rPr>
              <a:t>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Palatino Linotype" pitchFamily="18" charset="0"/>
              </a:rPr>
              <a:t>Развитие технологической компетентности обучающихся  при реализации дополнительных общеобразовательных общеразвивающих программ технической направленности в условиях учреждений дополнительного образования детей и молодежи и при сетевом взаимодействии с образовательными и  не образовательными организациями, в том числе из реального сектора экономики</a:t>
            </a:r>
          </a:p>
          <a:p>
            <a:endParaRPr lang="ru-RU" sz="2200" dirty="0"/>
          </a:p>
        </p:txBody>
      </p:sp>
      <p:sp>
        <p:nvSpPr>
          <p:cNvPr id="17" name="TextBox 16"/>
          <p:cNvSpPr txBox="1"/>
          <p:nvPr/>
        </p:nvSpPr>
        <p:spPr>
          <a:xfrm>
            <a:off x="323528" y="5811560"/>
            <a:ext cx="882047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Palatino Linotype" pitchFamily="18" charset="0"/>
              </a:rPr>
              <a:t>Технологическая  образовательная  лаборатория  </a:t>
            </a: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Palatino Linotype" pitchFamily="18" charset="0"/>
              </a:rPr>
              <a:t>«</a:t>
            </a:r>
            <a:r>
              <a:rPr lang="en-US" sz="2200" b="1" dirty="0" smtClean="0">
                <a:solidFill>
                  <a:srgbClr val="C00000"/>
                </a:solidFill>
                <a:latin typeface="Palatino Linotype" pitchFamily="18" charset="0"/>
              </a:rPr>
              <a:t>IT</a:t>
            </a:r>
            <a:r>
              <a:rPr lang="ru-RU" sz="2200" b="1" dirty="0" smtClean="0">
                <a:solidFill>
                  <a:srgbClr val="C00000"/>
                </a:solidFill>
                <a:latin typeface="Palatino Linotype" pitchFamily="18" charset="0"/>
              </a:rPr>
              <a:t>-МИР»</a:t>
            </a:r>
            <a:endParaRPr lang="ru-RU" sz="2200" dirty="0" smtClean="0">
              <a:solidFill>
                <a:srgbClr val="C00000"/>
              </a:solidFill>
              <a:latin typeface="Palatino Linotype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43042" y="214290"/>
            <a:ext cx="7143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latin typeface="Palatino Linotype" pitchFamily="18" charset="0"/>
              </a:rPr>
              <a:t> </a:t>
            </a:r>
            <a: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МУНИЦИПАЛЬНОЕ  УЧРЕЖДЕНИЕ ДОПОЛНИТЕЛЬНОГО  ОБРАЗОВАНИЯ</a:t>
            </a:r>
            <a:b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«ДЕТСКО-ЮНОШЕСКИЙ  ЦЕНТР «ЕДИНСТВО» </a:t>
            </a: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142844" y="1600200"/>
            <a:ext cx="9001156" cy="5257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</a:rPr>
              <a:t>3</a:t>
            </a:r>
            <a:r>
              <a:rPr lang="en-US" sz="3200" b="1" dirty="0" smtClean="0">
                <a:solidFill>
                  <a:srgbClr val="C00000"/>
                </a:solidFill>
                <a:latin typeface="Palatino Linotype" pitchFamily="18" charset="0"/>
              </a:rPr>
              <a:t>D</a:t>
            </a:r>
            <a: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</a:rPr>
              <a:t>  РУЧКИ</a:t>
            </a:r>
            <a:endParaRPr lang="ru-RU" sz="3200" b="1" dirty="0">
              <a:solidFill>
                <a:srgbClr val="C00000"/>
              </a:solidFill>
              <a:latin typeface="Palatino Linotype" pitchFamily="18" charset="0"/>
            </a:endParaRPr>
          </a:p>
          <a:p>
            <a:pPr algn="ctr">
              <a:buNone/>
            </a:pPr>
            <a:endParaRPr lang="ru-RU" sz="1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143008" cy="1143008"/>
          </a:xfrm>
          <a:prstGeom prst="rect">
            <a:avLst/>
          </a:prstGeom>
        </p:spPr>
      </p:pic>
      <p:pic>
        <p:nvPicPr>
          <p:cNvPr id="6" name="Содержимое 4" descr="IMG_20181031_103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786050" y="4368800"/>
            <a:ext cx="2160587" cy="2489200"/>
          </a:xfrm>
          <a:prstGeom prst="rect">
            <a:avLst/>
          </a:prstGeom>
        </p:spPr>
      </p:pic>
      <p:pic>
        <p:nvPicPr>
          <p:cNvPr id="10" name="Picture 6" descr="https://sun9-9.userapi.com/impg/c854124/v854124683/1e6a76/BHu-fb81BHs.jpg?size=1280x851&amp;quality=96&amp;proxy=1&amp;sign=e702434f9c1f260efd35c7118c49aff1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143380"/>
            <a:ext cx="37909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5" descr="IMG_20181031_103831.jpg"/>
          <p:cNvPicPr>
            <a:picLocks noChangeAspect="1" noChangeArrowheads="1"/>
          </p:cNvPicPr>
          <p:nvPr/>
        </p:nvPicPr>
        <p:blipFill>
          <a:blip r:embed="rId5" cstate="print"/>
          <a:srcRect t="16306"/>
          <a:stretch>
            <a:fillRect/>
          </a:stretch>
        </p:blipFill>
        <p:spPr>
          <a:xfrm>
            <a:off x="285720" y="4214818"/>
            <a:ext cx="2081212" cy="2320925"/>
          </a:xfrm>
          <a:prstGeom prst="rect">
            <a:avLst/>
          </a:prstGeom>
        </p:spPr>
      </p:pic>
      <p:pic>
        <p:nvPicPr>
          <p:cNvPr id="12" name="Picture 2" descr="C:\Users\Единство\Desktop\IMG_20181031_0856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1643050"/>
            <a:ext cx="2160588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https://sun9-15.userapi.com/impg/c854124/v854124683/1e6a91/ZotY4L0wr_I.jpg?size=1280x851&amp;quality=96&amp;proxy=1&amp;sign=488415b013c1753ee7977af83412f200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2071678"/>
            <a:ext cx="3421072" cy="227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C:\Users\Единство\Desktop\IMG_20181031_0853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1643050"/>
            <a:ext cx="219551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43042" y="214290"/>
            <a:ext cx="7143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3600" b="1" dirty="0" smtClean="0">
                <a:latin typeface="Palatino Linotype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Palatino Linotype" pitchFamily="18" charset="0"/>
              </a:rPr>
              <a:t>С «ЕДИНСТВОМ» В БУДУЩЕЕ</a:t>
            </a:r>
            <a:br>
              <a:rPr lang="ru-RU" sz="3600" b="1" dirty="0" smtClean="0">
                <a:solidFill>
                  <a:srgbClr val="C00000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57166"/>
            <a:ext cx="1143008" cy="1143008"/>
          </a:xfrm>
          <a:prstGeom prst="rect">
            <a:avLst/>
          </a:prstGeom>
        </p:spPr>
      </p:pic>
      <p:sp>
        <p:nvSpPr>
          <p:cNvPr id="13" name="Содержимое 1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358346" cy="5114948"/>
          </a:xfrm>
        </p:spPr>
        <p:txBody>
          <a:bodyPr/>
          <a:lstStyle/>
          <a:p>
            <a:pPr marL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	</a:t>
            </a:r>
            <a:r>
              <a:rPr lang="ru-RU" sz="2400" b="1" dirty="0" err="1" smtClean="0">
                <a:solidFill>
                  <a:srgbClr val="C00000"/>
                </a:solidFill>
              </a:rPr>
              <a:t>Профориентационная</a:t>
            </a:r>
            <a:r>
              <a:rPr lang="ru-RU" sz="2400" b="1" dirty="0" smtClean="0">
                <a:solidFill>
                  <a:srgbClr val="C00000"/>
                </a:solidFill>
              </a:rPr>
              <a:t> программа</a:t>
            </a:r>
          </a:p>
          <a:p>
            <a:pPr marL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 «ТАЛАНТ, РАЗВИТИЕ, ВЫБОР» </a:t>
            </a:r>
          </a:p>
          <a:p>
            <a:pPr marL="0"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(</a:t>
            </a:r>
            <a:r>
              <a:rPr lang="ru-RU" sz="2000" b="1" dirty="0" err="1" smtClean="0">
                <a:solidFill>
                  <a:srgbClr val="C00000"/>
                </a:solidFill>
              </a:rPr>
              <a:t>профориентационная</a:t>
            </a:r>
            <a:r>
              <a:rPr lang="ru-RU" sz="2000" b="1" dirty="0" smtClean="0">
                <a:solidFill>
                  <a:srgbClr val="C00000"/>
                </a:solidFill>
              </a:rPr>
              <a:t> школа)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 descr="https://sun9-26.userapi.com/impg/jA4--gCTkF5pumEOJRmiekGCApOBGG0HZVyklg/5-0Uich3wC4.jpg?size=1280x960&amp;quality=96&amp;sign=60398ea33405c6fc8d85ef1d7369e21e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780928"/>
            <a:ext cx="237626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s://sun9-82.userapi.com/impg/lhIDiDXOfX-FJXhRW-9-DFdIpYy9XMF0Yr8Rqg/RDGHxr5SJDA.jpg?size=1280x960&amp;quality=96&amp;sign=cafdb419981d3028391ac477abdd7c93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869160"/>
            <a:ext cx="2376264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491880" y="2780928"/>
            <a:ext cx="54726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</a:rPr>
              <a:t>  - интеллектуальные производственные технологии и робототехника</a:t>
            </a:r>
          </a:p>
          <a:p>
            <a:pPr lvl="0" algn="ctr"/>
            <a:r>
              <a:rPr lang="ru-RU" b="1" dirty="0" smtClean="0">
                <a:solidFill>
                  <a:srgbClr val="C00000"/>
                </a:solidFill>
              </a:rPr>
              <a:t>- технологии виртуальной, дополненной и смешанной реальности</a:t>
            </a:r>
          </a:p>
          <a:p>
            <a:pPr lvl="0" algn="r"/>
            <a:r>
              <a:rPr lang="ru-RU" b="1" dirty="0" smtClean="0">
                <a:solidFill>
                  <a:srgbClr val="002060"/>
                </a:solidFill>
              </a:rPr>
              <a:t>- цифровая экономика (профессии и компетенции цифровой экономики: экономика, информационная безопасность, цифровая экология, личный цифровой профиль)</a:t>
            </a:r>
          </a:p>
          <a:p>
            <a:pPr lvl="0" algn="r"/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- финансовая грамотность (профессии и компетенции финансовой сферы и рынка банковских услуг)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    - дизайн (дизайнер по всем отраслям)</a:t>
            </a:r>
          </a:p>
          <a:p>
            <a:endParaRPr lang="ru-RU" dirty="0"/>
          </a:p>
        </p:txBody>
      </p:sp>
      <p:pic>
        <p:nvPicPr>
          <p:cNvPr id="15" name="Рисунок 14" descr="https://sun9-21.userapi.com/impg/scb75Jx0PsQaPHbLV4FYYE5InSbdGRVcTYp-bw/Wl5Csbdc-hw.jpg?size=1156x867&amp;quality=96&amp;sign=eb24a810bd3bc64997f4da462a9b6550&amp;type=album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4509120"/>
            <a:ext cx="1273382" cy="137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sun9-60.userapi.com/impg/3NS1it4z9x1P15_Ujs9J_ID2KoBDgh3d_Ofjww/_ySFMKAfG8w.jpg?size=828x472&amp;quality=96&amp;proxy=1&amp;sign=79fe36f60f2a108da958cfd9959b506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599975"/>
            <a:ext cx="3714776" cy="22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6" descr="https://sun9-61.userapi.com/impg/BqWtiWae1WnSb28tEh5TngCNUm2DO0A0nXoGFQ/cwZ3TwaRAQU.jpg?size=2560x1920&amp;quality=96&amp;proxy=1&amp;sign=d9502c2ddeb83d8e4d89604cef99c0c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188913"/>
            <a:ext cx="40322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8" descr="https://sun9-20.userapi.com/impg/nCffNdNcgJp7Erc-CnOreTb1Vy5Q-uuwPVeDow/MI4V8QPEplU.jpg?size=2560x1920&amp;quality=96&amp;proxy=1&amp;sign=cecc0db832d654b1a79981c525ee6c7f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230563"/>
            <a:ext cx="4105275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10" descr="https://sun9-42.userapi.com/impg/Zlf7_gNwwz7AzQxWGYiWGlQd_1i6iYwGHaKtrQ/nKR3KfshHaE.jpg?size=2560x1920&amp;quality=96&amp;proxy=1&amp;sign=7010f3e2899843489d72a190b11ad614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7900" y="3284538"/>
            <a:ext cx="4056063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2844" y="0"/>
            <a:ext cx="1143008" cy="1143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1378725"/>
            <a:ext cx="8712968" cy="541686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ru-RU" sz="1400" b="1" dirty="0" smtClean="0">
                <a:solidFill>
                  <a:srgbClr val="002060"/>
                </a:solidFill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ЯрГУ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им. П. Г. Демидова (г. Ярославль) (участие в олимпиадах по программированию)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alatino Linotyp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НИУ ИТМО (г. Санкт-Петербург) (участие в олимпиадах и летних школах по программированию)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alatino Linotyp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МЦНМО (г. Москва) (участие в летних школах по программированию, лингвистике, проведение математических соревнований)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alatino Linotyp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МОУ «СОШ №6» (г. Коряжма) (Северный математический турнир, слёт «Интеллект», Южный математический турнир, соревнования по программированию)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alatino Linotyp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МОУ «Общеобразовательный лицей №3» (г. Котлас) (Северный математический турнир, слёт «Интеллект», Южный математический турнир, соревнования по программированию, математический фестиваль «Золотое Руно»)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alatino Linotyp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ФГБУН «Вологодский научный центр Российской Академии наук» (сотрудничество по реализации совместных проектов интеллектуального развития детей)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alatino Linotyp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АОУ ВО ДПО «Вологодский институт развития образования» (повышение квалификации, организация конференций, семинаров, консультирование; ожидается совместная работа в направлении повышения квалификации педагогических работников);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alatino Linotyp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АОУ ДО ВО «Региональный центр дополнительного образования детей» (семинары, консультирование в части реализации программ дополнительного образования);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alatino Linotyp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ФГБОУ ВО «Вологодский государственный университет» (ведет подготовку специалистов в сфере программирования, физики и математики, биологии, химии)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alatino Linotyp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БОУ ВО «Вологодский педагогический колледж»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alatino Linotyp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МУ ДО 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Информационно-методический центр города Вологды»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alatino Linotyp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Школы, гимназии, лицеи, центры образования Вологды, Вологодской области,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Северо-Запада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 РФ, Москвы и Московской области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и т.д.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alatino Linotyp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itchFamily="18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88640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Система социального партнерства</a:t>
            </a:r>
            <a:endParaRPr lang="ru-RU" sz="3200" dirty="0" smtClean="0">
              <a:solidFill>
                <a:srgbClr val="C00000"/>
              </a:solidFill>
              <a:latin typeface="Palatino Linotype" pitchFamily="18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179512" y="1124744"/>
            <a:ext cx="8784976" cy="564014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Arial" pitchFamily="34" charset="0"/>
              </a:rPr>
              <a:t> С Управлением образования Администрации города Вологды «О предоставлении из городского бюджета с учетом областного бюджета субсидии» от 26 февраля  2021 г.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Arial" pitchFamily="34" charset="0"/>
              </a:rPr>
              <a:t> С МАУ «Центр социального питания» «Договор на  оказание платных  услуг по реализации дополнительных общеобразовательных программ в рамках системы персонифицированного финансирования города Вологды». 10 августа 2021 г.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Arial" pitchFamily="34" charset="0"/>
              </a:rPr>
              <a:t> С Ассоциацией «Внедрение инноваций в сфере 3Д образования» г.Санкт-Петербург от 04 декабря 2020 г.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Arial" pitchFamily="34" charset="0"/>
              </a:rPr>
              <a:t> С АНО «Социальная перспектива» г. Вологда «Соглашение о сотрудничестве» от 08 октября 2019 г.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Arial" pitchFamily="34" charset="0"/>
              </a:rPr>
              <a:t> С МУ ДО «Центр творчества» «Договор о сетевой форме реализации образовательной программы» от 01 января 2020 г.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Arial" pitchFamily="34" charset="0"/>
              </a:rPr>
              <a:t> С Центром молодежного инновационного творчества «Современные машиностроительные технологии» ООО «Барион» от 01 февраля 2019 г.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Arial" pitchFamily="34" charset="0"/>
              </a:rPr>
              <a:t> С МОУ «Лицей №32» «Договор о сетевой форме реализации образовательной программы» от 25 октября 2018 г.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Arial" pitchFamily="34" charset="0"/>
              </a:rPr>
              <a:t> С МОУ «Средняя общеобразовательная школа № 25 имени И.А.Баталова» «Договор о сетевой форме реализации образовательной программы» от 25 октября 2018 г.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Arial" pitchFamily="34" charset="0"/>
              </a:rPr>
              <a:t> С МОУ «Средняя общеобразовательная школа № 9» «Договор о сетевой форме реализации образовательной программы» от 25 октября 2018 г.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Arial" pitchFamily="34" charset="0"/>
              </a:rPr>
              <a:t> С МОУ «Средняя общеобразовательная школа № 7 имени Краснознаменной Евпаторийской гвардейской стрелковой дивизии» «Договор о сетевой форме реализации образовательной программы» от 25 октября 2018 г.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Arial" pitchFamily="34" charset="0"/>
              </a:rPr>
              <a:t> С МОУ «Средняя общеобразовательная школа № 37 имени Маршала Советского Союза И.С.Конева» «Договор о сетевой форме реализации образовательной программы» от 25 октября 2018 г.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Arial" pitchFamily="34" charset="0"/>
              </a:rPr>
              <a:t> С МОУ «Средняя общеобразовательная школа № 41» «Договор о сетевой форме реализации образовательной программы» от 25 октября 2018 г.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Arial" pitchFamily="34" charset="0"/>
              </a:rPr>
              <a:t> С МОУ «Средняя общеобразовательная школа № 33» «Договор о сетевой форме реализации образовательной программы» от 25 октября 2018 г.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Palatino Linotype" pitchFamily="18" charset="0"/>
                <a:ea typeface="Times New Roman" pitchFamily="18" charset="0"/>
                <a:cs typeface="Arial" pitchFamily="34" charset="0"/>
              </a:rPr>
              <a:t> С МОУ «Средняя общеобразовательная школа № 14» «Договор о сетевой форме реализации образовательной программы» от 25 октября 2018 г.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Palatino Linotype" pitchFamily="18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513963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  <a:ea typeface="Times New Roman" pitchFamily="18" charset="0"/>
                <a:cs typeface="Arial" pitchFamily="34" charset="0"/>
              </a:rPr>
              <a:t>Действующие соглашения</a:t>
            </a:r>
            <a:endParaRPr lang="ru-RU" sz="3200" dirty="0" smtClean="0">
              <a:solidFill>
                <a:srgbClr val="C00000"/>
              </a:solidFill>
              <a:latin typeface="Palatino Linotype" pitchFamily="18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1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Palatino Linotype" pitchFamily="18" charset="0"/>
              </a:rPr>
              <a:t>Основные мероприятия проекта </a:t>
            </a: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Palatino Linotype" pitchFamily="18" charset="0"/>
              </a:rPr>
              <a:t>Технологическая  </a:t>
            </a:r>
            <a:r>
              <a:rPr lang="ru-RU" sz="2200" b="1" dirty="0" smtClean="0">
                <a:solidFill>
                  <a:srgbClr val="C00000"/>
                </a:solidFill>
                <a:latin typeface="Palatino Linotype" pitchFamily="18" charset="0"/>
              </a:rPr>
              <a:t>образовательная  лаборатория  </a:t>
            </a: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Palatino Linotype" pitchFamily="18" charset="0"/>
              </a:rPr>
              <a:t>«</a:t>
            </a:r>
            <a:r>
              <a:rPr lang="en-US" sz="2200" b="1" dirty="0" smtClean="0">
                <a:solidFill>
                  <a:srgbClr val="C00000"/>
                </a:solidFill>
                <a:latin typeface="Palatino Linotype" pitchFamily="18" charset="0"/>
              </a:rPr>
              <a:t>IT</a:t>
            </a:r>
            <a:r>
              <a:rPr lang="ru-RU" sz="2200" b="1" dirty="0" smtClean="0">
                <a:solidFill>
                  <a:srgbClr val="C00000"/>
                </a:solidFill>
                <a:latin typeface="Palatino Linotype" pitchFamily="18" charset="0"/>
              </a:rPr>
              <a:t>-МИР»</a:t>
            </a: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11" y="1412776"/>
          <a:ext cx="8784977" cy="5334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0944"/>
                <a:gridCol w="3528303"/>
                <a:gridCol w="2645730"/>
              </a:tblGrid>
              <a:tr h="91298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Подготовительный этап </a:t>
                      </a:r>
                    </a:p>
                    <a:p>
                      <a:pPr algn="ctr"/>
                      <a:r>
                        <a:rPr lang="ru-RU" sz="1400" dirty="0" smtClean="0"/>
                        <a:t>(февраль 2022 год – </a:t>
                      </a:r>
                    </a:p>
                    <a:p>
                      <a:pPr algn="ctr"/>
                      <a:r>
                        <a:rPr lang="ru-RU" sz="1400" dirty="0" smtClean="0"/>
                        <a:t>январь 2023 год)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Реализационный этап</a:t>
                      </a:r>
                    </a:p>
                    <a:p>
                      <a:pPr algn="ctr"/>
                      <a:r>
                        <a:rPr lang="ru-RU" sz="1400" dirty="0" smtClean="0"/>
                        <a:t>(январь 2023 год  - июнь 2025 год)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Обобщающий этап</a:t>
                      </a:r>
                    </a:p>
                    <a:p>
                      <a:pPr algn="ctr"/>
                      <a:r>
                        <a:rPr lang="ru-RU" sz="1400" dirty="0" smtClean="0"/>
                        <a:t>(июль 2025 год – </a:t>
                      </a:r>
                    </a:p>
                    <a:p>
                      <a:pPr algn="ctr"/>
                      <a:r>
                        <a:rPr lang="ru-RU" sz="1400" dirty="0" smtClean="0"/>
                        <a:t>сентябрь 2025 год)</a:t>
                      </a:r>
                      <a:endParaRPr lang="ru-RU" sz="1400" dirty="0"/>
                    </a:p>
                  </a:txBody>
                  <a:tcPr/>
                </a:tc>
              </a:tr>
              <a:tr h="67119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Определение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</a:rPr>
                        <a:t> и формирование целевых групп проекта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Разработка и сертификация новых дополнительных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</a:rPr>
                        <a:t> общеразвивающих программ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Распространение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</a:rPr>
                        <a:t> опыта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51573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Подготовка нормативно-правового обеспечения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Реализация имеющихся образовательных программ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Публикации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201380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Разработка и подборка методик раннего выявления детей и молодежи,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</a:rPr>
                        <a:t> проявляющих способности в области технической направленности – </a:t>
                      </a:r>
                      <a:r>
                        <a:rPr lang="ru-RU" sz="1400" b="1" baseline="0" dirty="0" smtClean="0">
                          <a:solidFill>
                            <a:srgbClr val="C00000"/>
                          </a:solidFill>
                        </a:rPr>
                        <a:t>структурно – содержательная модель системы</a:t>
                      </a:r>
                      <a:endParaRPr lang="ru-RU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Работа творческих объединений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</a:rPr>
                        <a:t> (мастерских, лабораторий)</a:t>
                      </a:r>
                    </a:p>
                    <a:p>
                      <a:endParaRPr lang="ru-RU" sz="1400" b="1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</a:rPr>
                        <a:t>Работа педагогов, наставников - современные модели образовательного процесса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Участие обучающихся в соревновательных мероприятиях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Проведение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</a:rPr>
                        <a:t> итогового мероприятия регионального уровня «Фестиваль достижений обучающихся, родителей, педагогов, специалистов и общественности в области технической направленности деятельности»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100458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Проработка условий </a:t>
                      </a:r>
                      <a:r>
                        <a:rPr lang="ru-RU" sz="1400" b="1" dirty="0" err="1" smtClean="0">
                          <a:solidFill>
                            <a:srgbClr val="002060"/>
                          </a:solidFill>
                        </a:rPr>
                        <a:t>профориентационной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 работы с обучающимися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Слет «Интеллект» в ЗОЛ «Единство»</a:t>
                      </a:r>
                    </a:p>
                    <a:p>
                      <a:endParaRPr lang="ru-RU" sz="1400" b="1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Научно-практический семинар  «Эффективные технологии работы…..»</a:t>
                      </a:r>
                    </a:p>
                    <a:p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67544" y="692696"/>
            <a:ext cx="8183562" cy="44639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sz="2800" b="1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700808"/>
            <a:ext cx="878497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  <a:latin typeface="Palatino Linotype" pitchFamily="18" charset="0"/>
              </a:rPr>
              <a:t>МУНИЦИПАЛЬНОЕ  УЧРЕЖДЕНИЕ ДОПОЛНИТЕЛЬНОГО  ОБРАЗОВАНИЯ</a:t>
            </a:r>
            <a:br>
              <a:rPr lang="ru-RU" altLang="ru-RU" sz="2400" b="1" dirty="0" smtClean="0">
                <a:solidFill>
                  <a:srgbClr val="C00000"/>
                </a:solidFill>
                <a:latin typeface="Palatino Linotype" pitchFamily="18" charset="0"/>
              </a:rPr>
            </a:br>
            <a:r>
              <a:rPr lang="ru-RU" altLang="ru-RU" sz="2400" b="1" dirty="0" smtClean="0">
                <a:solidFill>
                  <a:srgbClr val="C00000"/>
                </a:solidFill>
                <a:latin typeface="Palatino Linotype" pitchFamily="18" charset="0"/>
              </a:rPr>
              <a:t>«ДЕТСКО-ЮНОШЕСКИЙ  ЦЕНТР «ЕДИНСТВО»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город Вологда, ул. Сергея Орлова, д. 1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Телефон:</a:t>
            </a:r>
            <a:r>
              <a:rPr lang="ru-RU" sz="2800" b="1" dirty="0" smtClean="0">
                <a:solidFill>
                  <a:srgbClr val="002060"/>
                </a:solidFill>
              </a:rPr>
              <a:t> +7 (8172) 53-98-13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                                   53-59-76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Сайт:</a:t>
            </a:r>
            <a:r>
              <a:rPr lang="ru-RU" sz="2800" b="1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www.e</a:t>
            </a:r>
            <a:r>
              <a:rPr lang="ru-RU" sz="2800" b="1" dirty="0" err="1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dinstvo</a:t>
            </a:r>
            <a:r>
              <a:rPr lang="ru-RU" sz="2800" b="1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en-US" sz="2800" b="1" dirty="0" err="1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edu</a:t>
            </a:r>
            <a:r>
              <a:rPr lang="ru-RU" sz="2800" b="1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en-US" sz="2800" b="1" dirty="0" err="1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ru</a:t>
            </a:r>
            <a:endParaRPr lang="ru-RU" sz="2800" b="1" dirty="0" smtClean="0">
              <a:solidFill>
                <a:srgbClr val="00206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ru-RU" sz="2800" b="1" dirty="0" err="1" smtClean="0">
                <a:solidFill>
                  <a:srgbClr val="C0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ВКонтакте</a:t>
            </a:r>
            <a:r>
              <a:rPr lang="ru-RU" sz="2800" b="1" dirty="0" smtClean="0">
                <a:solidFill>
                  <a:srgbClr val="C0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:</a:t>
            </a:r>
            <a:r>
              <a:rPr lang="ru-RU" sz="2800" b="1" dirty="0" smtClean="0">
                <a:solidFill>
                  <a:srgbClr val="FF33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+mj-lt"/>
                <a:ea typeface="Arial Unicode MS" pitchFamily="34" charset="-128"/>
                <a:cs typeface="Arial Unicode MS" pitchFamily="34" charset="-128"/>
                <a:hlinkClick r:id="rId3"/>
              </a:rPr>
              <a:t>https://vk.com/duts_edinstvo</a:t>
            </a:r>
            <a:endParaRPr lang="ru-RU" sz="2800" b="1" dirty="0" smtClean="0">
              <a:solidFill>
                <a:srgbClr val="00206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Instagram</a:t>
            </a:r>
            <a:r>
              <a:rPr lang="en-US" sz="2800" b="1" dirty="0" smtClean="0">
                <a:solidFill>
                  <a:srgbClr val="C00000"/>
                </a:solidFill>
              </a:rPr>
              <a:t>:</a:t>
            </a:r>
            <a:r>
              <a:rPr lang="en-US" sz="2800" dirty="0" smtClean="0"/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duts_edinstvo</a:t>
            </a:r>
            <a:endParaRPr lang="ru-RU" sz="2800" b="1" dirty="0" smtClean="0">
              <a:solidFill>
                <a:srgbClr val="00206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214290"/>
            <a:ext cx="1143008" cy="114300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43042" y="214290"/>
            <a:ext cx="7143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 МУНИЦИПАЛЬНОЕ  УЧРЕЖДЕНИЕ ДОПОЛНИТЕЛЬНОГО  ОБРАЗОВАНИЯ</a:t>
            </a:r>
            <a:b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«ДЕТСКО-ЮНОШЕСКИЙ  ЦЕНТР  «ЕДИНСТВО» </a:t>
            </a: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000" b="1" dirty="0" smtClean="0">
              <a:solidFill>
                <a:schemeClr val="accent2"/>
              </a:solidFill>
              <a:latin typeface="Palatino Linotype" pitchFamily="18" charset="0"/>
            </a:endParaRPr>
          </a:p>
          <a:p>
            <a:pPr algn="ctr">
              <a:buNone/>
            </a:pPr>
            <a:endParaRPr lang="ru-RU" sz="4000" b="1" dirty="0" smtClean="0">
              <a:solidFill>
                <a:srgbClr val="FF0000"/>
              </a:solidFill>
              <a:latin typeface="Palatino Linotype" pitchFamily="18" charset="0"/>
            </a:endParaRPr>
          </a:p>
          <a:p>
            <a:pPr algn="ctr"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Palatino Linotype" pitchFamily="18" charset="0"/>
              </a:rPr>
              <a:t>Благодарим за внимание!</a:t>
            </a:r>
            <a:endParaRPr lang="ru-RU" sz="4000" b="1" dirty="0">
              <a:solidFill>
                <a:srgbClr val="C00000"/>
              </a:solidFill>
              <a:latin typeface="Palatino Linotype" pitchFamily="18" charset="0"/>
            </a:endParaRPr>
          </a:p>
          <a:p>
            <a:pPr algn="ctr">
              <a:buNone/>
            </a:pP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143008" cy="1143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/>
          <a:srcRect r="19885" b="11922"/>
          <a:stretch/>
        </p:blipFill>
        <p:spPr>
          <a:xfrm>
            <a:off x="1835696" y="1268760"/>
            <a:ext cx="5341904" cy="5084824"/>
          </a:xfrm>
          <a:prstGeom prst="rect">
            <a:avLst/>
          </a:prstGeom>
          <a:ln>
            <a:noFill/>
          </a:ln>
        </p:spPr>
      </p:pic>
      <p:sp>
        <p:nvSpPr>
          <p:cNvPr id="8" name="Овал 7"/>
          <p:cNvSpPr/>
          <p:nvPr/>
        </p:nvSpPr>
        <p:spPr>
          <a:xfrm>
            <a:off x="3995936" y="3284984"/>
            <a:ext cx="1080120" cy="108012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948264" y="1844824"/>
            <a:ext cx="2195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Ранняя профессиональная ориентация 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</a:rPr>
              <a:t>(профориентационные школы, слеты, программы)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1556792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Качественная подготовка востребованных </a:t>
            </a:r>
          </a:p>
          <a:p>
            <a:pPr algn="ctr"/>
            <a:r>
              <a:rPr lang="ru-RU" b="1" dirty="0" smtClean="0"/>
              <a:t>кадров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16216" y="436510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Разноуровневость</a:t>
            </a:r>
            <a:r>
              <a:rPr lang="ru-RU" b="1" dirty="0" smtClean="0">
                <a:solidFill>
                  <a:srgbClr val="FF0000"/>
                </a:solidFill>
              </a:rPr>
              <a:t> программ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544" y="5085184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Подготовка и участие 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в олимпиадах, конкурсах 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и соревнованиях 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04" y="2564904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Проектно-исследовательская деятельность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60032" y="594928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0070C0"/>
                </a:solidFill>
              </a:rPr>
              <a:t>Компетентностный</a:t>
            </a:r>
            <a:r>
              <a:rPr lang="ru-RU" b="1" dirty="0" smtClean="0">
                <a:solidFill>
                  <a:srgbClr val="0070C0"/>
                </a:solidFill>
              </a:rPr>
              <a:t> подход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14290"/>
            <a:ext cx="1143008" cy="11430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19672" y="404664"/>
            <a:ext cx="73448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</a:rPr>
              <a:t>С «ЕДИНСТВОМ» В БУДУЩЕЕ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/>
          <a:srcRect r="19885" b="11922"/>
          <a:stretch/>
        </p:blipFill>
        <p:spPr>
          <a:xfrm>
            <a:off x="1835696" y="1268760"/>
            <a:ext cx="5341904" cy="5084824"/>
          </a:xfrm>
          <a:prstGeom prst="rect">
            <a:avLst/>
          </a:prstGeom>
          <a:ln>
            <a:noFill/>
          </a:ln>
        </p:spPr>
      </p:pic>
      <p:sp>
        <p:nvSpPr>
          <p:cNvPr id="8" name="Овал 7"/>
          <p:cNvSpPr/>
          <p:nvPr/>
        </p:nvSpPr>
        <p:spPr>
          <a:xfrm>
            <a:off x="3995936" y="3284984"/>
            <a:ext cx="1080120" cy="108012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732240" y="1988840"/>
            <a:ext cx="241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Сетевое взаимодействие организаций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420888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Повышение профессиональной компетентности </a:t>
            </a:r>
          </a:p>
          <a:p>
            <a:pPr algn="ctr"/>
            <a:r>
              <a:rPr lang="ru-RU" b="1" dirty="0" smtClean="0"/>
              <a:t>кадров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16216" y="436510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Дополнительные места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544" y="4869160"/>
            <a:ext cx="2808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Раннее выявление  и поддержка детей и молодежи, проявляющих способности в области технической направленности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628800"/>
            <a:ext cx="442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Научно-исследовательская деятельность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0032" y="5657671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Привлечение наставников, </a:t>
            </a:r>
            <a:r>
              <a:rPr lang="ru-RU" b="1" dirty="0" err="1" smtClean="0">
                <a:solidFill>
                  <a:srgbClr val="0070C0"/>
                </a:solidFill>
              </a:rPr>
              <a:t>тьюторов</a:t>
            </a:r>
            <a:r>
              <a:rPr lang="ru-RU" b="1" dirty="0" smtClean="0">
                <a:solidFill>
                  <a:srgbClr val="0070C0"/>
                </a:solidFill>
              </a:rPr>
              <a:t> (реальный сектор экономики, коммерческие и некоммерческие организации)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14290"/>
            <a:ext cx="1143008" cy="11430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19672" y="404664"/>
            <a:ext cx="73448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</a:rPr>
              <a:t>С «ЕДИНСТВОМ» В БУДУЩЕЕ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43042" y="214290"/>
            <a:ext cx="7143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latin typeface="Palatino Linotype" pitchFamily="18" charset="0"/>
              </a:rPr>
              <a:t> </a:t>
            </a:r>
            <a: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МУНИЦИПАЛЬНОЕ  УЧРЕЖДЕНИЕ ДОПОЛНИТЕЛЬНОГО  ОБРАЗОВАНИЯ </a:t>
            </a:r>
            <a:b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«ДЕТСКО-ЮНОШЕСКИЙ  ЦЕНТР  «ЕДИНСТВО» </a:t>
            </a: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0" y="1556792"/>
            <a:ext cx="8764960" cy="4711824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000" b="1" dirty="0" smtClean="0">
              <a:solidFill>
                <a:schemeClr val="accent2"/>
              </a:solidFill>
              <a:latin typeface="Palatino Linotype" pitchFamily="18" charset="0"/>
            </a:endParaRPr>
          </a:p>
          <a:p>
            <a:pPr algn="ctr">
              <a:buNone/>
            </a:pPr>
            <a:endParaRPr lang="ru-RU" sz="1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143008" cy="1143008"/>
          </a:xfrm>
          <a:prstGeom prst="rect">
            <a:avLst/>
          </a:prstGeom>
        </p:spPr>
      </p:pic>
      <p:sp>
        <p:nvSpPr>
          <p:cNvPr id="11" name="Горизонтальный свиток 10"/>
          <p:cNvSpPr/>
          <p:nvPr/>
        </p:nvSpPr>
        <p:spPr>
          <a:xfrm>
            <a:off x="359024" y="1556792"/>
            <a:ext cx="8533456" cy="460851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rgbClr val="C00000"/>
              </a:solidFill>
              <a:latin typeface="Palatino Linotype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Palatino Linotype" pitchFamily="18" charset="0"/>
              </a:rPr>
              <a:t>Цель</a:t>
            </a:r>
          </a:p>
          <a:p>
            <a:pPr algn="ctr"/>
            <a:endParaRPr lang="ru-RU" sz="2000" b="1" dirty="0" smtClean="0">
              <a:solidFill>
                <a:srgbClr val="002060"/>
              </a:solidFill>
              <a:latin typeface="Palatino Linotype" pitchFamily="18" charset="0"/>
            </a:endParaRP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Palatino Linotype" pitchFamily="18" charset="0"/>
              </a:rPr>
              <a:t>формирование системы выявления, поддержки и развития способностей детей и молодежи в области технической направленности, технического творчества, а также формирование у них информационно-технологических компетентностей будущих специалистов, востребованных на рынке труда </a:t>
            </a:r>
            <a:endParaRPr lang="ru-RU" sz="22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15" name="Блок-схема: решение 14"/>
          <p:cNvSpPr/>
          <p:nvPr/>
        </p:nvSpPr>
        <p:spPr>
          <a:xfrm>
            <a:off x="-2916832" y="7317432"/>
            <a:ext cx="3744416" cy="792088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43042" y="214290"/>
            <a:ext cx="7143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latin typeface="Palatino Linotype" pitchFamily="18" charset="0"/>
              </a:rPr>
              <a:t> </a:t>
            </a:r>
            <a: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МУНИЦИПАЛЬНОЕ  УЧРЕЖДЕНИЕ ДОПОЛНИТЕЛЬНОГО  ОБРАЗОВАНИЯ </a:t>
            </a:r>
            <a:b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«ДЕТСКО-ЮНОШЕСКИЙ  ЦЕНТР  «ЕДИНСТВО» </a:t>
            </a: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0" y="1556792"/>
            <a:ext cx="8764960" cy="4711824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000" b="1" dirty="0" smtClean="0">
              <a:solidFill>
                <a:schemeClr val="accent2"/>
              </a:solidFill>
              <a:latin typeface="Palatino Linotype" pitchFamily="18" charset="0"/>
            </a:endParaRPr>
          </a:p>
          <a:p>
            <a:pPr algn="ctr">
              <a:buNone/>
            </a:pPr>
            <a:endParaRPr lang="ru-RU" sz="1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143008" cy="11430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9024" y="1700808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Palatino Linotype" pitchFamily="18" charset="0"/>
              </a:rPr>
              <a:t>Задачи </a:t>
            </a:r>
            <a:endParaRPr lang="ru-RU" sz="2400" b="1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251520" y="2276872"/>
          <a:ext cx="8640960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4320480"/>
              </a:tblGrid>
              <a:tr h="1062118">
                <a:tc>
                  <a:txBody>
                    <a:bodyPr/>
                    <a:lstStyle/>
                    <a:p>
                      <a:r>
                        <a:rPr kumimoji="0" lang="ru-RU" sz="17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Создать на базе муниципального учреждения дополнительного образования «Детско-юношеский центр «Единство» Технологическую  образовательную  лабораторию  «</a:t>
                      </a:r>
                      <a:r>
                        <a:rPr kumimoji="0" lang="en-US" sz="17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IT</a:t>
                      </a:r>
                      <a:r>
                        <a:rPr kumimoji="0" lang="ru-RU" sz="17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-МИР»</a:t>
                      </a:r>
                      <a:endParaRPr lang="ru-RU" sz="1700" b="1" dirty="0">
                        <a:latin typeface="Palatino Linotyp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7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Развивать интеллектуальные способности обучающихся и обеспечивать личностное развитие детей и молодежи посредством участия в олимпиадах, конкурсах, выставках технической направленности различного уровня, ввести систему учета достижений  «Паспорт компетенций»</a:t>
                      </a:r>
                      <a:endParaRPr lang="ru-RU" sz="1700" dirty="0">
                        <a:latin typeface="Palatino Linotype" pitchFamily="18" charset="0"/>
                      </a:endParaRPr>
                    </a:p>
                  </a:txBody>
                  <a:tcPr/>
                </a:tc>
              </a:tr>
              <a:tr h="1062118">
                <a:tc>
                  <a:txBody>
                    <a:bodyPr/>
                    <a:lstStyle/>
                    <a:p>
                      <a:r>
                        <a:rPr kumimoji="0" lang="ru-RU" sz="1700" b="1" kern="1200" dirty="0" smtClean="0">
                          <a:solidFill>
                            <a:srgbClr val="002060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Разработать и апробировать дополнительные образовательные общеразвивающие программы и </a:t>
                      </a:r>
                      <a:r>
                        <a:rPr kumimoji="0" lang="ru-RU" sz="1700" b="1" kern="1200" smtClean="0">
                          <a:solidFill>
                            <a:srgbClr val="002060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модули технической направленности,  </a:t>
                      </a:r>
                      <a:r>
                        <a:rPr kumimoji="0" lang="ru-RU" sz="1700" b="1" kern="1200" dirty="0" smtClean="0">
                          <a:solidFill>
                            <a:srgbClr val="002060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реализующиеся, в том числе, на основе сетевого взаимодействия</a:t>
                      </a:r>
                      <a:endParaRPr lang="ru-RU" sz="1700" b="1" dirty="0">
                        <a:solidFill>
                          <a:srgbClr val="002060"/>
                        </a:solidFill>
                        <a:latin typeface="Palatino Linotyp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700" b="1" kern="1200" dirty="0" smtClean="0">
                          <a:solidFill>
                            <a:srgbClr val="002060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Повысить уровень профессиональной квалификации педагогических кадров, реализующих дополнительные общеразвивающие программы технической направленности</a:t>
                      </a:r>
                      <a:endParaRPr lang="ru-RU" sz="1700" b="1" dirty="0">
                        <a:solidFill>
                          <a:srgbClr val="002060"/>
                        </a:solidFill>
                        <a:latin typeface="Palatino Linotyp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43042" y="214290"/>
            <a:ext cx="7143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latin typeface="Palatino Linotype" pitchFamily="18" charset="0"/>
              </a:rPr>
              <a:t> </a:t>
            </a:r>
            <a: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МУНИЦИПАЛЬНОЕ  УЧРЕЖДЕНИЕ ДОПОЛНИТЕЛЬНОГО  ОБРАЗОВАНИЯ </a:t>
            </a:r>
            <a:b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«ДЕТСКО-ЮНОШЕСКИЙ  ЦЕНТР  «ЕДИНСТВО» </a:t>
            </a: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0" y="1556792"/>
            <a:ext cx="8764960" cy="4711824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000" b="1" dirty="0" smtClean="0">
              <a:solidFill>
                <a:schemeClr val="accent2"/>
              </a:solidFill>
              <a:latin typeface="Palatino Linotype" pitchFamily="18" charset="0"/>
            </a:endParaRPr>
          </a:p>
          <a:p>
            <a:pPr algn="ctr">
              <a:buNone/>
            </a:pPr>
            <a:endParaRPr lang="ru-RU" sz="1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143008" cy="11430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9024" y="1700808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Palatino Linotype" pitchFamily="18" charset="0"/>
              </a:rPr>
              <a:t>Задачи </a:t>
            </a:r>
            <a:endParaRPr lang="ru-RU" sz="2400" b="1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251520" y="2276872"/>
          <a:ext cx="8640960" cy="406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4320480"/>
              </a:tblGrid>
              <a:tr h="1062118">
                <a:tc>
                  <a:txBody>
                    <a:bodyPr/>
                    <a:lstStyle/>
                    <a:p>
                      <a:r>
                        <a:rPr kumimoji="0" lang="ru-RU" sz="1700" b="1" kern="1200" dirty="0" smtClean="0">
                          <a:solidFill>
                            <a:srgbClr val="002060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Создать систему выявления, оценивания и продвижения обучающихся города Вологды с высокой мотивацией и способностями в сфере </a:t>
                      </a:r>
                      <a:r>
                        <a:rPr kumimoji="0" lang="en-US" sz="1700" b="1" kern="1200" dirty="0" smtClean="0">
                          <a:solidFill>
                            <a:srgbClr val="002060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IT</a:t>
                      </a:r>
                      <a:r>
                        <a:rPr kumimoji="0" lang="ru-RU" sz="1700" b="1" kern="1200" dirty="0" smtClean="0">
                          <a:solidFill>
                            <a:srgbClr val="002060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-технологий  и  инженерно-технического направления</a:t>
                      </a:r>
                      <a:endParaRPr lang="ru-RU" sz="1700" b="1" dirty="0">
                        <a:solidFill>
                          <a:srgbClr val="002060"/>
                        </a:solidFill>
                        <a:latin typeface="Palatino Linotyp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700" b="1" kern="1200" dirty="0" smtClean="0">
                          <a:solidFill>
                            <a:srgbClr val="002060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Создать на базе Технологической  образовательной  лаборатории  «</a:t>
                      </a:r>
                      <a:r>
                        <a:rPr kumimoji="0" lang="en-US" sz="1700" b="1" kern="1200" dirty="0" smtClean="0">
                          <a:solidFill>
                            <a:srgbClr val="002060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IT</a:t>
                      </a:r>
                      <a:r>
                        <a:rPr kumimoji="0" lang="ru-RU" sz="1700" b="1" kern="1200" dirty="0" smtClean="0">
                          <a:solidFill>
                            <a:srgbClr val="002060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-МИР» научно-методическую площадку для разработки и обмена опытом субъектов реализации заявленного инновационного проекта </a:t>
                      </a:r>
                      <a:endParaRPr lang="ru-RU" sz="1700" b="1" dirty="0">
                        <a:solidFill>
                          <a:srgbClr val="002060"/>
                        </a:solidFill>
                        <a:latin typeface="Palatino Linotype" pitchFamily="18" charset="0"/>
                      </a:endParaRPr>
                    </a:p>
                  </a:txBody>
                  <a:tcPr/>
                </a:tc>
              </a:tr>
              <a:tr h="1062118">
                <a:tc>
                  <a:txBody>
                    <a:bodyPr/>
                    <a:lstStyle/>
                    <a:p>
                      <a:r>
                        <a:rPr kumimoji="0" lang="ru-RU" sz="1700" b="1" kern="1200" dirty="0" smtClean="0">
                          <a:solidFill>
                            <a:srgbClr val="002060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Создать условия для формирования у обучающихся информационно-технологических компетентностей, осознанного стремления к получению образования по инженерным специальностям и рабочим профессиям технического профиля</a:t>
                      </a:r>
                      <a:endParaRPr lang="ru-RU" sz="1700" b="1" dirty="0">
                        <a:solidFill>
                          <a:srgbClr val="002060"/>
                        </a:solidFill>
                        <a:latin typeface="Palatino Linotyp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700" b="1" dirty="0">
                        <a:solidFill>
                          <a:srgbClr val="002060"/>
                        </a:solidFill>
                        <a:latin typeface="Palatino Linotyp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43042" y="214290"/>
            <a:ext cx="7143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latin typeface="Palatino Linotype" pitchFamily="18" charset="0"/>
              </a:rPr>
              <a:t> МУНИЦИПАЛЬНОЕ  УЧРЕЖДЕНИЕ ДОПОЛНИТЕЛЬНОГО  ОБРАЗОВАНИЯДЕТСКО-ЮНОШЕСКИЙ  ЦЕНТР </a:t>
            </a:r>
            <a:br>
              <a:rPr lang="ru-RU" altLang="ru-RU" sz="2000" b="1" dirty="0" smtClean="0">
                <a:latin typeface="Palatino Linotype" pitchFamily="18" charset="0"/>
              </a:rPr>
            </a:br>
            <a:r>
              <a:rPr lang="ru-RU" altLang="ru-RU" sz="2000" b="1" dirty="0" smtClean="0">
                <a:latin typeface="Palatino Linotype" pitchFamily="18" charset="0"/>
              </a:rPr>
              <a:t>«ЕДИНСТВО» </a:t>
            </a: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144000" cy="4495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</a:rPr>
              <a:t>Предполагаемые результаты</a:t>
            </a:r>
          </a:p>
          <a:p>
            <a:pPr algn="ctr">
              <a:buNone/>
            </a:pPr>
            <a:endParaRPr lang="ru-RU" sz="1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143008" cy="114300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67744" y="6237312"/>
            <a:ext cx="6696744" cy="4320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Распространение опыта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43808" y="2276872"/>
            <a:ext cx="5976664" cy="6429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Увеличение, рост, изменение, повышение уровня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1442" name="Picture 2" descr="C:\Users\Единство\Desktop\Человечки для презентаций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276872"/>
            <a:ext cx="1925562" cy="1152128"/>
          </a:xfrm>
          <a:prstGeom prst="rect">
            <a:avLst/>
          </a:prstGeom>
          <a:noFill/>
        </p:spPr>
      </p:pic>
      <p:pic>
        <p:nvPicPr>
          <p:cNvPr id="61444" name="Picture 4" descr="C:\Users\Единство\Desktop\Человечки для презентаций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296867"/>
            <a:ext cx="1728192" cy="1417117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123728" y="2996952"/>
            <a:ext cx="68407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 количества обучающихся, </a:t>
            </a:r>
            <a:r>
              <a:rPr lang="ru-RU" b="1" dirty="0" err="1" smtClean="0">
                <a:solidFill>
                  <a:srgbClr val="002060"/>
                </a:solidFill>
              </a:rPr>
              <a:t>замотивированных</a:t>
            </a:r>
            <a:r>
              <a:rPr lang="ru-RU" b="1" dirty="0" smtClean="0">
                <a:solidFill>
                  <a:srgbClr val="002060"/>
                </a:solidFill>
              </a:rPr>
              <a:t> в изучении информатики, программирования, моделирования, в том числе на продвинутом уровне развития компетенций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 количества школьников, нацеленных на поступление в высшие профессиональные организации и получения образования в области информатики, программирования, инженерных специальностей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 участия обучающихся в интеллектуальных соревнованиях федерального и международного уровней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43042" y="214290"/>
            <a:ext cx="7143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b="1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b="1" dirty="0" smtClean="0">
                <a:latin typeface="Palatino Linotype" pitchFamily="18" charset="0"/>
              </a:rPr>
              <a:t> МУНИЦИПАЛЬНОЕ  УЧРЕЖДЕНИЕ ДОПОЛНИТЕЛЬНОГО  ОБРАЗОВАНИЯДЕТСКО-ЮНОШЕСКИЙ  ЦЕНТР </a:t>
            </a:r>
            <a:br>
              <a:rPr lang="ru-RU" altLang="ru-RU" sz="2000" b="1" dirty="0" smtClean="0">
                <a:latin typeface="Palatino Linotype" pitchFamily="18" charset="0"/>
              </a:rPr>
            </a:br>
            <a:r>
              <a:rPr lang="ru-RU" altLang="ru-RU" sz="2000" b="1" dirty="0" smtClean="0">
                <a:latin typeface="Palatino Linotype" pitchFamily="18" charset="0"/>
              </a:rPr>
              <a:t>«ЕДИНСТВО» </a:t>
            </a: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  <a:t/>
            </a:r>
            <a:br>
              <a:rPr lang="ru-RU" altLang="ru-RU" sz="2000" dirty="0" smtClean="0">
                <a:solidFill>
                  <a:schemeClr val="accent2"/>
                </a:solidFill>
                <a:latin typeface="Palatino Linotype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9144000" cy="4495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</a:rPr>
              <a:t>Предполагаемые результаты</a:t>
            </a:r>
          </a:p>
          <a:p>
            <a:pPr algn="ctr">
              <a:buNone/>
            </a:pPr>
            <a:endParaRPr lang="ru-RU" sz="1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0C6B4E-503A-4A25-8FBC-6E40573FAB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143008" cy="114300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9512" y="5085184"/>
            <a:ext cx="5904656" cy="15841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Методическая площадка для обобщения и трансляции опыта и повышения мастерства наставников в области углубленного изучения, развития обучающихся в технической направленности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79712" y="2204864"/>
            <a:ext cx="6840760" cy="6429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Сформированы, реализуются 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1443" name="Picture 3" descr="C:\Users\Единство\Desktop\Человечки для презентаций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32857"/>
            <a:ext cx="1440160" cy="1922686"/>
          </a:xfrm>
          <a:prstGeom prst="rect">
            <a:avLst/>
          </a:prstGeom>
          <a:noFill/>
        </p:spPr>
      </p:pic>
      <p:pic>
        <p:nvPicPr>
          <p:cNvPr id="61445" name="Picture 5" descr="C:\Users\Единство\Desktop\Человечки для презентаций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5301208"/>
            <a:ext cx="2838372" cy="140255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691680" y="2924944"/>
            <a:ext cx="72728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система сопровождения и </a:t>
            </a:r>
            <a:r>
              <a:rPr lang="ru-RU" b="1" dirty="0" err="1" smtClean="0">
                <a:solidFill>
                  <a:srgbClr val="002060"/>
                </a:solidFill>
              </a:rPr>
              <a:t>профориентационной</a:t>
            </a:r>
            <a:r>
              <a:rPr lang="ru-RU" b="1" dirty="0" smtClean="0">
                <a:solidFill>
                  <a:srgbClr val="002060"/>
                </a:solidFill>
              </a:rPr>
              <a:t> работы с обучающимися для профессий реального сектора цифровой экономики страны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 команда педагогов-наставников, имеющих профессиональное образование, обладающих соответствующей квалификацией </a:t>
            </a:r>
          </a:p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 программа психолого-педагогической поддержки и мониторинга достижений субъектов углубленного обучения и развития 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2096</TotalTime>
  <Words>1529</Words>
  <Application>Microsoft Office PowerPoint</Application>
  <PresentationFormat>Экран (4:3)</PresentationFormat>
  <Paragraphs>236</Paragraphs>
  <Slides>27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Обычная</vt:lpstr>
      <vt:lpstr>        МУНИЦИПАЛЬНОЕ  УЧРЕЖДЕНИЕ ДОПОЛНИТЕЛЬНОГО  ОБРАЗОВАНИЯ  «ДЕТСКО-ЮНОШЕСКИЙ  ЦЕНТР «ЕДИНСТВО»      </vt:lpstr>
      <vt:lpstr>        МУНИЦИПАЛЬНОЕ  УЧРЕЖДЕНИЕ ДОПОЛНИТЕЛЬНОГО  ОБРАЗОВАНИЯ  «ДЕТСКО-ЮНОШЕСКИЙ  ЦЕНТР  «ЕДИНСТВО»      </vt:lpstr>
      <vt:lpstr>Слайд 3</vt:lpstr>
      <vt:lpstr>Слайд 4</vt:lpstr>
      <vt:lpstr>        МУНИЦИПАЛЬНОЕ  УЧРЕЖДЕНИЕ ДОПОЛНИТЕЛЬНОГО  ОБРАЗОВАНИЯ  «ДЕТСКО-ЮНОШЕСКИЙ  ЦЕНТР  «ЕДИНСТВО»      </vt:lpstr>
      <vt:lpstr>        МУНИЦИПАЛЬНОЕ  УЧРЕЖДЕНИЕ ДОПОЛНИТЕЛЬНОГО  ОБРАЗОВАНИЯ  «ДЕТСКО-ЮНОШЕСКИЙ  ЦЕНТР  «ЕДИНСТВО»      </vt:lpstr>
      <vt:lpstr>        МУНИЦИПАЛЬНОЕ  УЧРЕЖДЕНИЕ ДОПОЛНИТЕЛЬНОГО  ОБРАЗОВАНИЯ  «ДЕТСКО-ЮНОШЕСКИЙ  ЦЕНТР  «ЕДИНСТВО»      </vt:lpstr>
      <vt:lpstr>        МУНИЦИПАЛЬНОЕ  УЧРЕЖДЕНИЕ ДОПОЛНИТЕЛЬНОГО  ОБРАЗОВАНИЯДЕТСКО-ЮНОШЕСКИЙ  ЦЕНТР  «ЕДИНСТВО»      </vt:lpstr>
      <vt:lpstr>        МУНИЦИПАЛЬНОЕ  УЧРЕЖДЕНИЕ ДОПОЛНИТЕЛЬНОГО  ОБРАЗОВАНИЯДЕТСКО-ЮНОШЕСКИЙ  ЦЕНТР  «ЕДИНСТВО»      </vt:lpstr>
      <vt:lpstr>        МУНИЦИПАЛЬНОЕ  УЧРЕЖДЕНИЕ ДОПОЛНИТЕЛЬНОГО  ОБРАЗОВАНИЯДЕТСКО-ЮНОШЕСКИЙ  ЦЕНТР  «ЕДИНСТВО»      </vt:lpstr>
      <vt:lpstr>        МУНИЦИПАЛЬНОЕ  УЧРЕЖДЕНИЕ ДОПОЛНИТЕЛЬНОГО  ОБРАЗОВАНИЯДЕТСКО-ЮНОШЕСКИЙ  ЦЕНТР  «ЕДИНСТВО»      </vt:lpstr>
      <vt:lpstr>        МУНИЦИПАЛЬНОЕ  УЧРЕЖДЕНИЕ ДОПОЛНИТЕЛЬНОГО  ОБРАЗОВАНИЯДЕТСКО-ЮНОШЕСКИЙ  ЦЕНТР  «ЕДИНСТВО»      </vt:lpstr>
      <vt:lpstr>        МУНИЦИПАЛЬНОЕ  УЧРЕЖДЕНИЕ ДОПОЛНИТЕЛЬНОГО  ОБРАЗОВАНИЯДЕТСКО-ЮНОШЕСКИЙ  ЦЕНТР  «ЕДИНСТВО»      </vt:lpstr>
      <vt:lpstr>               3D   МОДЕЛИРОВАНИЕ            Региональные представители  3D Ассоциации</vt:lpstr>
      <vt:lpstr>        МУНИЦИПАЛЬНОЕ  УЧРЕЖДЕНИЕ ДОПОЛНИТЕЛЬНОГО  ОБРАЗОВАНИЯДЕТСКО-ЮНОШЕСКИЙ  ЦЕНТР  «ЕДИНСТВО»      </vt:lpstr>
      <vt:lpstr>        МУНИЦИПАЛЬНОЕ  УЧРЕЖДЕНИЕ ДОПОЛНИТЕЛЬНОГО  ОБРАЗОВАНИЯ «ДЕТСКО-ЮНОШЕСКИЙ  ЦЕНТР «ЕДИНСТВО»      </vt:lpstr>
      <vt:lpstr>ОЛИМПИАДНОЕ    ПРОГРАММИРОВАНИЕ</vt:lpstr>
      <vt:lpstr>        МУНИЦИПАЛЬНОЕ  УЧРЕЖДЕНИЕ ДОПОЛНИТЕЛЬНОГО  ОБРАЗОВАНИЯДЕТСКО-ЮНОШЕСКИЙ  ЦЕНТР  «ЕДИНСТВО»      </vt:lpstr>
      <vt:lpstr>   РОБОТОТЕХНИКА</vt:lpstr>
      <vt:lpstr>        МУНИЦИПАЛЬНОЕ  УЧРЕЖДЕНИЕ ДОПОЛНИТЕЛЬНОГО  ОБРАЗОВАНИЯ «ДЕТСКО-ЮНОШЕСКИЙ  ЦЕНТР «ЕДИНСТВО»      </vt:lpstr>
      <vt:lpstr>        С «ЕДИНСТВОМ» В БУДУЩЕЕ      </vt:lpstr>
      <vt:lpstr>Слайд 22</vt:lpstr>
      <vt:lpstr>Слайд 23</vt:lpstr>
      <vt:lpstr>Слайд 24</vt:lpstr>
      <vt:lpstr>Слайд 25</vt:lpstr>
      <vt:lpstr>Слайд 26</vt:lpstr>
      <vt:lpstr>        МУНИЦИПАЛЬНОЕ  УЧРЕЖДЕНИЕ ДОПОЛНИТЕЛЬНОГО  ОБРАЗОВАНИЯ «ДЕТСКО-ЮНОШЕСКИЙ  ЦЕНТР  «ЕДИНСТВО»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Единство</dc:creator>
  <cp:lastModifiedBy>Единство</cp:lastModifiedBy>
  <cp:revision>186</cp:revision>
  <dcterms:created xsi:type="dcterms:W3CDTF">2021-11-18T11:20:40Z</dcterms:created>
  <dcterms:modified xsi:type="dcterms:W3CDTF">2021-12-14T09:17:15Z</dcterms:modified>
</cp:coreProperties>
</file>